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handoutMasterIdLst>
    <p:handoutMasterId r:id="rId76"/>
  </p:handoutMasterIdLst>
  <p:sldIdLst>
    <p:sldId id="256" r:id="rId2"/>
    <p:sldId id="298" r:id="rId3"/>
    <p:sldId id="350" r:id="rId4"/>
    <p:sldId id="352" r:id="rId5"/>
    <p:sldId id="351" r:id="rId6"/>
    <p:sldId id="353" r:id="rId7"/>
    <p:sldId id="354" r:id="rId8"/>
    <p:sldId id="262" r:id="rId9"/>
    <p:sldId id="355" r:id="rId10"/>
    <p:sldId id="268" r:id="rId11"/>
    <p:sldId id="282" r:id="rId12"/>
    <p:sldId id="297" r:id="rId13"/>
    <p:sldId id="277" r:id="rId14"/>
    <p:sldId id="291" r:id="rId15"/>
    <p:sldId id="263" r:id="rId16"/>
    <p:sldId id="283" r:id="rId17"/>
    <p:sldId id="292" r:id="rId18"/>
    <p:sldId id="287" r:id="rId19"/>
    <p:sldId id="293" r:id="rId20"/>
    <p:sldId id="294" r:id="rId21"/>
    <p:sldId id="296" r:id="rId22"/>
    <p:sldId id="289" r:id="rId23"/>
    <p:sldId id="300" r:id="rId24"/>
    <p:sldId id="301" r:id="rId25"/>
    <p:sldId id="302" r:id="rId26"/>
    <p:sldId id="295" r:id="rId27"/>
    <p:sldId id="303" r:id="rId28"/>
    <p:sldId id="305" r:id="rId29"/>
    <p:sldId id="306" r:id="rId30"/>
    <p:sldId id="307" r:id="rId31"/>
    <p:sldId id="308" r:id="rId32"/>
    <p:sldId id="345" r:id="rId33"/>
    <p:sldId id="346" r:id="rId34"/>
    <p:sldId id="348" r:id="rId35"/>
    <p:sldId id="309" r:id="rId36"/>
    <p:sldId id="311" r:id="rId37"/>
    <p:sldId id="310" r:id="rId38"/>
    <p:sldId id="312" r:id="rId39"/>
    <p:sldId id="313" r:id="rId40"/>
    <p:sldId id="315" r:id="rId41"/>
    <p:sldId id="314" r:id="rId42"/>
    <p:sldId id="316" r:id="rId43"/>
    <p:sldId id="318" r:id="rId44"/>
    <p:sldId id="323" r:id="rId45"/>
    <p:sldId id="317" r:id="rId46"/>
    <p:sldId id="319" r:id="rId47"/>
    <p:sldId id="320" r:id="rId48"/>
    <p:sldId id="322" r:id="rId49"/>
    <p:sldId id="324" r:id="rId50"/>
    <p:sldId id="327" r:id="rId51"/>
    <p:sldId id="331" r:id="rId52"/>
    <p:sldId id="332" r:id="rId53"/>
    <p:sldId id="333" r:id="rId54"/>
    <p:sldId id="334" r:id="rId55"/>
    <p:sldId id="260" r:id="rId56"/>
    <p:sldId id="335" r:id="rId57"/>
    <p:sldId id="328" r:id="rId58"/>
    <p:sldId id="329" r:id="rId59"/>
    <p:sldId id="349" r:id="rId60"/>
    <p:sldId id="326" r:id="rId61"/>
    <p:sldId id="330" r:id="rId62"/>
    <p:sldId id="339" r:id="rId63"/>
    <p:sldId id="336" r:id="rId64"/>
    <p:sldId id="337" r:id="rId65"/>
    <p:sldId id="338" r:id="rId66"/>
    <p:sldId id="340" r:id="rId67"/>
    <p:sldId id="341" r:id="rId68"/>
    <p:sldId id="344" r:id="rId69"/>
    <p:sldId id="342" r:id="rId70"/>
    <p:sldId id="343" r:id="rId71"/>
    <p:sldId id="356" r:id="rId72"/>
    <p:sldId id="357" r:id="rId73"/>
    <p:sldId id="35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0508" autoAdjust="0"/>
  </p:normalViewPr>
  <p:slideViewPr>
    <p:cSldViewPr>
      <p:cViewPr varScale="1">
        <p:scale>
          <a:sx n="99" d="100"/>
          <a:sy n="99"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23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avid\Documents\CogSci\Research\Difference%20Engine\PDE-%20Predator-Pr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lineChart>
        <c:grouping val="standard"/>
        <c:ser>
          <c:idx val="0"/>
          <c:order val="0"/>
          <c:tx>
            <c:strRef>
              <c:f>Sheet1!$B$1</c:f>
              <c:strCache>
                <c:ptCount val="1"/>
                <c:pt idx="0">
                  <c:v>A</c:v>
                </c:pt>
              </c:strCache>
            </c:strRef>
          </c:tx>
          <c:spPr>
            <a:ln w="38100"/>
          </c:spPr>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c:v>
                </c:pt>
                <c:pt idx="1">
                  <c:v>0.5</c:v>
                </c:pt>
                <c:pt idx="2">
                  <c:v>0.25</c:v>
                </c:pt>
                <c:pt idx="3">
                  <c:v>0.125</c:v>
                </c:pt>
                <c:pt idx="4">
                  <c:v>6.25E-2</c:v>
                </c:pt>
                <c:pt idx="5">
                  <c:v>3.125E-2</c:v>
                </c:pt>
                <c:pt idx="6">
                  <c:v>1.5625E-2</c:v>
                </c:pt>
              </c:numCache>
            </c:numRef>
          </c:val>
        </c:ser>
        <c:marker val="1"/>
        <c:axId val="115593600"/>
        <c:axId val="115595136"/>
      </c:lineChart>
      <c:dateAx>
        <c:axId val="115593600"/>
        <c:scaling>
          <c:orientation val="minMax"/>
        </c:scaling>
        <c:axPos val="b"/>
        <c:numFmt formatCode="General" sourceLinked="1"/>
        <c:minorTickMark val="cross"/>
        <c:tickLblPos val="low"/>
        <c:crossAx val="115595136"/>
        <c:crosses val="autoZero"/>
        <c:lblOffset val="0"/>
        <c:baseTimeUnit val="days"/>
      </c:dateAx>
      <c:valAx>
        <c:axId val="115595136"/>
        <c:scaling>
          <c:orientation val="minMax"/>
          <c:max val="1"/>
        </c:scaling>
        <c:axPos val="l"/>
        <c:majorGridlines/>
        <c:numFmt formatCode="General" sourceLinked="1"/>
        <c:tickLblPos val="nextTo"/>
        <c:crossAx val="115593600"/>
        <c:crosses val="autoZero"/>
        <c:crossBetween val="midCat"/>
        <c:majorUnit val="1"/>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4296496792067701"/>
          <c:y val="6.5102745450029129E-2"/>
          <c:w val="0.83764836687081268"/>
          <c:h val="0.60247442329482281"/>
        </c:manualLayout>
      </c:layout>
      <c:lineChart>
        <c:grouping val="standard"/>
        <c:ser>
          <c:idx val="0"/>
          <c:order val="0"/>
          <c:tx>
            <c:strRef>
              <c:f>Sheet1!$A$1</c:f>
              <c:strCache>
                <c:ptCount val="1"/>
                <c:pt idx="0">
                  <c:v>Rabbit</c:v>
                </c:pt>
              </c:strCache>
            </c:strRef>
          </c:tx>
          <c:marker>
            <c:symbol val="none"/>
          </c:marker>
          <c:val>
            <c:numRef>
              <c:f>Sheet1!$A$2:$A$1001</c:f>
              <c:numCache>
                <c:formatCode>General</c:formatCode>
                <c:ptCount val="1000"/>
                <c:pt idx="0">
                  <c:v>5000</c:v>
                </c:pt>
                <c:pt idx="1">
                  <c:v>5000</c:v>
                </c:pt>
                <c:pt idx="2">
                  <c:v>4997.5</c:v>
                </c:pt>
                <c:pt idx="3">
                  <c:v>4992.4900062500001</c:v>
                </c:pt>
                <c:pt idx="4">
                  <c:v>4984.9662864293641</c:v>
                </c:pt>
                <c:pt idx="5">
                  <c:v>4974.9314601089281</c:v>
                </c:pt>
                <c:pt idx="6">
                  <c:v>4962.3945546661944</c:v>
                </c:pt>
                <c:pt idx="7">
                  <c:v>4947.371025560632</c:v>
                </c:pt>
                <c:pt idx="8">
                  <c:v>4929.8827402136549</c:v>
                </c:pt>
                <c:pt idx="9">
                  <c:v>4909.957925088137</c:v>
                </c:pt>
                <c:pt idx="10">
                  <c:v>4887.631075927542</c:v>
                </c:pt>
                <c:pt idx="11">
                  <c:v>4862.9428314904244</c:v>
                </c:pt>
                <c:pt idx="12">
                  <c:v>4835.9398114895384</c:v>
                </c:pt>
                <c:pt idx="13">
                  <c:v>4806.6744198176802</c:v>
                </c:pt>
                <c:pt idx="14">
                  <c:v>4775.2046145040304</c:v>
                </c:pt>
                <c:pt idx="15">
                  <c:v>4741.5936461909914</c:v>
                </c:pt>
                <c:pt idx="16">
                  <c:v>4705.909767246364</c:v>
                </c:pt>
                <c:pt idx="17">
                  <c:v>4668.2259139243461</c:v>
                </c:pt>
                <c:pt idx="18">
                  <c:v>4628.6193642536318</c:v>
                </c:pt>
                <c:pt idx="19">
                  <c:v>4587.1713745648149</c:v>
                </c:pt>
                <c:pt idx="20">
                  <c:v>4543.9667977579993</c:v>
                </c:pt>
                <c:pt idx="21">
                  <c:v>4499.0936865614767</c:v>
                </c:pt>
                <c:pt idx="22">
                  <c:v>4452.6428851386399</c:v>
                </c:pt>
                <c:pt idx="23">
                  <c:v>4404.7076124604228</c:v>
                </c:pt>
                <c:pt idx="24">
                  <c:v>4355.3830408737003</c:v>
                </c:pt>
                <c:pt idx="25">
                  <c:v>4304.7658732693644</c:v>
                </c:pt>
                <c:pt idx="26">
                  <c:v>4252.9539221789364</c:v>
                </c:pt>
                <c:pt idx="27">
                  <c:v>4200.045694016635</c:v>
                </c:pt>
                <c:pt idx="28">
                  <c:v>4146.1399815319783</c:v>
                </c:pt>
                <c:pt idx="29">
                  <c:v>4091.335467354681</c:v>
                </c:pt>
                <c:pt idx="30">
                  <c:v>4035.7303412968449</c:v>
                </c:pt>
                <c:pt idx="31">
                  <c:v>3979.4219338390676</c:v>
                </c:pt>
                <c:pt idx="32">
                  <c:v>3922.5063679662517</c:v>
                </c:pt>
                <c:pt idx="33">
                  <c:v>3865.0782312433353</c:v>
                </c:pt>
                <c:pt idx="34">
                  <c:v>3807.2302697335467</c:v>
                </c:pt>
                <c:pt idx="35">
                  <c:v>3749.053105072448</c:v>
                </c:pt>
                <c:pt idx="36">
                  <c:v>3690.6349757161097</c:v>
                </c:pt>
                <c:pt idx="37">
                  <c:v>3632.0615030953522</c:v>
                </c:pt>
                <c:pt idx="38">
                  <c:v>3573.4154831246287</c:v>
                </c:pt>
                <c:pt idx="39">
                  <c:v>3514.7767032478068</c:v>
                </c:pt>
                <c:pt idx="40">
                  <c:v>3456.2217849463432</c:v>
                </c:pt>
                <c:pt idx="41">
                  <c:v>3397.8240514000768</c:v>
                </c:pt>
                <c:pt idx="42">
                  <c:v>3339.6534197732772</c:v>
                </c:pt>
                <c:pt idx="43">
                  <c:v>3281.7763174033262</c:v>
                </c:pt>
                <c:pt idx="44">
                  <c:v>3224.2556209966997</c:v>
                </c:pt>
                <c:pt idx="45">
                  <c:v>3167.1506177873171</c:v>
                </c:pt>
                <c:pt idx="46">
                  <c:v>3110.5169874866947</c:v>
                </c:pt>
                <c:pt idx="47">
                  <c:v>3054.4068037527154</c:v>
                </c:pt>
                <c:pt idx="48">
                  <c:v>2998.8685538243412</c:v>
                </c:pt>
                <c:pt idx="49">
                  <c:v>2943.9471749112072</c:v>
                </c:pt>
                <c:pt idx="50">
                  <c:v>2889.6841058910859</c:v>
                </c:pt>
                <c:pt idx="51">
                  <c:v>2836.117352848863</c:v>
                </c:pt>
                <c:pt idx="52">
                  <c:v>2783.2815669914162</c:v>
                </c:pt>
                <c:pt idx="53">
                  <c:v>2731.2081334888508</c:v>
                </c:pt>
                <c:pt idx="54">
                  <c:v>2679.9252698209507</c:v>
                </c:pt>
                <c:pt idx="55">
                  <c:v>2629.4581322520526</c:v>
                </c:pt>
                <c:pt idx="56">
                  <c:v>2579.8289291085557</c:v>
                </c:pt>
                <c:pt idx="57">
                  <c:v>2531.0570395965474</c:v>
                </c:pt>
                <c:pt idx="58">
                  <c:v>2483.1591369634671</c:v>
                </c:pt>
                <c:pt idx="59">
                  <c:v>2436.149314884497</c:v>
                </c:pt>
                <c:pt idx="60">
                  <c:v>2390.0392160298752</c:v>
                </c:pt>
                <c:pt idx="61">
                  <c:v>2344.8381618512412</c:v>
                </c:pt>
                <c:pt idx="62">
                  <c:v>2300.553282706036</c:v>
                </c:pt>
                <c:pt idx="63">
                  <c:v>2257.1896475214498</c:v>
                </c:pt>
                <c:pt idx="64">
                  <c:v>2214.7503922796022</c:v>
                </c:pt>
                <c:pt idx="65">
                  <c:v>2173.2368466852499</c:v>
                </c:pt>
                <c:pt idx="66">
                  <c:v>2132.6486584539407</c:v>
                </c:pt>
                <c:pt idx="67">
                  <c:v>2092.9839147321072</c:v>
                </c:pt>
                <c:pt idx="68">
                  <c:v>2054.2392602303062</c:v>
                </c:pt>
                <c:pt idx="69">
                  <c:v>2016.4100117182281</c:v>
                </c:pt>
                <c:pt idx="70">
                  <c:v>1979.4902685902271</c:v>
                </c:pt>
                <c:pt idx="71">
                  <c:v>1943.4730192694358</c:v>
                </c:pt>
                <c:pt idx="72">
                  <c:v>1908.3502432707628</c:v>
                </c:pt>
                <c:pt idx="73">
                  <c:v>1874.1130087921308</c:v>
                </c:pt>
                <c:pt idx="74">
                  <c:v>1840.7515657475108</c:v>
                </c:pt>
                <c:pt idx="75">
                  <c:v>1808.2554341951509</c:v>
                </c:pt>
                <c:pt idx="76">
                  <c:v>1776.6134881504304</c:v>
                </c:pt>
                <c:pt idx="77">
                  <c:v>1745.8140348037996</c:v>
                </c:pt>
                <c:pt idx="78">
                  <c:v>1715.844889192663</c:v>
                </c:pt>
                <c:pt idx="79">
                  <c:v>1686.693444399966</c:v>
                </c:pt>
                <c:pt idx="80">
                  <c:v>1658.346737372995</c:v>
                </c:pt>
                <c:pt idx="81">
                  <c:v>1630.7915104729309</c:v>
                </c:pt>
                <c:pt idx="82">
                  <c:v>1604.0142688816679</c:v>
                </c:pt>
                <c:pt idx="83">
                  <c:v>1578.0013340024798</c:v>
                </c:pt>
                <c:pt idx="84">
                  <c:v>1552.7388930020261</c:v>
                </c:pt>
                <c:pt idx="85">
                  <c:v>1528.2130446475858</c:v>
                </c:pt>
                <c:pt idx="86">
                  <c:v>1504.409841598964</c:v>
                </c:pt>
                <c:pt idx="87">
                  <c:v>1481.3153293176808</c:v>
                </c:pt>
                <c:pt idx="88">
                  <c:v>1458.9155817580927</c:v>
                </c:pt>
                <c:pt idx="89">
                  <c:v>1437.1967340052308</c:v>
                </c:pt>
                <c:pt idx="90">
                  <c:v>1416.1450120238978</c:v>
                </c:pt>
                <c:pt idx="91">
                  <c:v>1395.7467596807705</c:v>
                </c:pt>
                <c:pt idx="92">
                  <c:v>1375.9884631995251</c:v>
                </c:pt>
                <c:pt idx="93">
                  <c:v>1356.8567732051781</c:v>
                </c:pt>
                <c:pt idx="94">
                  <c:v>1338.3385245089648</c:v>
                </c:pt>
                <c:pt idx="95">
                  <c:v>1320.4207537818779</c:v>
                </c:pt>
                <c:pt idx="96">
                  <c:v>1303.0907152585298</c:v>
                </c:pt>
                <c:pt idx="97">
                  <c:v>1286.335894608939</c:v>
                </c:pt>
                <c:pt idx="98">
                  <c:v>1270.1440211088448</c:v>
                </c:pt>
                <c:pt idx="99">
                  <c:v>1254.5030782349806</c:v>
                </c:pt>
                <c:pt idx="100">
                  <c:v>1239.4013128046859</c:v>
                </c:pt>
                <c:pt idx="101">
                  <c:v>1224.8272427739298</c:v>
                </c:pt>
                <c:pt idx="102">
                  <c:v>1210.7696638021334</c:v>
                </c:pt>
                <c:pt idx="103">
                  <c:v>1197.2176546858011</c:v>
                </c:pt>
                <c:pt idx="104">
                  <c:v>1184.1605817580071</c:v>
                </c:pt>
                <c:pt idx="105">
                  <c:v>1171.5881023446941</c:v>
                </c:pt>
                <c:pt idx="106">
                  <c:v>1159.4901673633481</c:v>
                </c:pt>
                <c:pt idx="107">
                  <c:v>1147.857023144807</c:v>
                </c:pt>
                <c:pt idx="108">
                  <c:v>1136.6792125532738</c:v>
                </c:pt>
                <c:pt idx="109">
                  <c:v>1125.9475754751943</c:v>
                </c:pt>
                <c:pt idx="110">
                  <c:v>1115.6532487423724</c:v>
                </c:pt>
                <c:pt idx="111">
                  <c:v>1105.7876655514481</c:v>
                </c:pt>
                <c:pt idx="112">
                  <c:v>1096.342554435422</c:v>
                </c:pt>
                <c:pt idx="113">
                  <c:v>1087.3099378414508</c:v>
                </c:pt>
                <c:pt idx="114">
                  <c:v>1078.6821303630277</c:v>
                </c:pt>
                <c:pt idx="115">
                  <c:v>1070.4517366724008</c:v>
                </c:pt>
                <c:pt idx="116">
                  <c:v>1062.611649194778</c:v>
                </c:pt>
                <c:pt idx="117">
                  <c:v>1055.1550455633499</c:v>
                </c:pt>
                <c:pt idx="118">
                  <c:v>1048.075385890317</c:v>
                </c:pt>
                <c:pt idx="119">
                  <c:v>1041.366409886763</c:v>
                </c:pt>
                <c:pt idx="120">
                  <c:v>1035.0221338612851</c:v>
                </c:pt>
                <c:pt idx="121">
                  <c:v>1029.0368476247461</c:v>
                </c:pt>
                <c:pt idx="122">
                  <c:v>1023.405111326183</c:v>
                </c:pt>
                <c:pt idx="123">
                  <c:v>1018.1217522426496</c:v>
                </c:pt>
                <c:pt idx="124">
                  <c:v>1013.1818615436736</c:v>
                </c:pt>
                <c:pt idx="125">
                  <c:v>1008.5807910491299</c:v>
                </c:pt>
                <c:pt idx="126">
                  <c:v>1004.3141499974579</c:v>
                </c:pt>
                <c:pt idx="127">
                  <c:v>1000.377801839554</c:v>
                </c:pt>
                <c:pt idx="128">
                  <c:v>996.76786107191288</c:v>
                </c:pt>
                <c:pt idx="129">
                  <c:v>993.48069012147232</c:v>
                </c:pt>
                <c:pt idx="130">
                  <c:v>990.51289629291739</c:v>
                </c:pt>
                <c:pt idx="131">
                  <c:v>987.86132878817239</c:v>
                </c:pt>
                <c:pt idx="132">
                  <c:v>985.52307580654303</c:v>
                </c:pt>
                <c:pt idx="133">
                  <c:v>983.49546173290037</c:v>
                </c:pt>
                <c:pt idx="134">
                  <c:v>981.77604442039353</c:v>
                </c:pt>
                <c:pt idx="135">
                  <c:v>980.36261257300737</c:v>
                </c:pt>
                <c:pt idx="136">
                  <c:v>979.25318323275553</c:v>
                </c:pt>
                <c:pt idx="137">
                  <c:v>978.4459993751027</c:v>
                </c:pt>
                <c:pt idx="138">
                  <c:v>977.93952761580738</c:v>
                </c:pt>
                <c:pt idx="139">
                  <c:v>977.73245603144289</c:v>
                </c:pt>
                <c:pt idx="140">
                  <c:v>977.82369209522506</c:v>
                </c:pt>
                <c:pt idx="141">
                  <c:v>978.21236072933823</c:v>
                </c:pt>
                <c:pt idx="142">
                  <c:v>978.89780247398232</c:v>
                </c:pt>
                <c:pt idx="143">
                  <c:v>979.87957177332362</c:v>
                </c:pt>
                <c:pt idx="144">
                  <c:v>981.15743537748983</c:v>
                </c:pt>
                <c:pt idx="145">
                  <c:v>982.73137085961855</c:v>
                </c:pt>
                <c:pt idx="146">
                  <c:v>984.60156524627314</c:v>
                </c:pt>
                <c:pt idx="147">
                  <c:v>986.76841375923959</c:v>
                </c:pt>
                <c:pt idx="148">
                  <c:v>989.23251866601913</c:v>
                </c:pt>
                <c:pt idx="149">
                  <c:v>991.99468823619054</c:v>
                </c:pt>
                <c:pt idx="150">
                  <c:v>995.05593580006939</c:v>
                </c:pt>
                <c:pt idx="151">
                  <c:v>998.41747890600561</c:v>
                </c:pt>
                <c:pt idx="152">
                  <c:v>1002.0807385717411</c:v>
                </c:pt>
                <c:pt idx="153">
                  <c:v>1006.0473386253129</c:v>
                </c:pt>
                <c:pt idx="154">
                  <c:v>1010.319105130337</c:v>
                </c:pt>
                <c:pt idx="155">
                  <c:v>1014.8980658897729</c:v>
                </c:pt>
                <c:pt idx="156">
                  <c:v>1019.786450022404</c:v>
                </c:pt>
                <c:pt idx="157">
                  <c:v>1024.986687605234</c:v>
                </c:pt>
                <c:pt idx="158">
                  <c:v>1030.5014093747479</c:v>
                </c:pt>
                <c:pt idx="159">
                  <c:v>1036.3334464797188</c:v>
                </c:pt>
                <c:pt idx="160">
                  <c:v>1042.4858302770008</c:v>
                </c:pt>
                <c:pt idx="161">
                  <c:v>1048.9617921619451</c:v>
                </c:pt>
                <c:pt idx="162">
                  <c:v>1055.7647634242771</c:v>
                </c:pt>
                <c:pt idx="163">
                  <c:v>1062.8983751192241</c:v>
                </c:pt>
                <c:pt idx="164">
                  <c:v>1070.366457943835</c:v>
                </c:pt>
                <c:pt idx="165">
                  <c:v>1078.173042106851</c:v>
                </c:pt>
                <c:pt idx="166">
                  <c:v>1086.3223571807921</c:v>
                </c:pt>
                <c:pt idx="167">
                  <c:v>1094.818831922981</c:v>
                </c:pt>
                <c:pt idx="168">
                  <c:v>1103.6670940530078</c:v>
                </c:pt>
                <c:pt idx="169">
                  <c:v>1112.8719699714309</c:v>
                </c:pt>
                <c:pt idx="170">
                  <c:v>1122.438484405362</c:v>
                </c:pt>
                <c:pt idx="171">
                  <c:v>1132.3718599646211</c:v>
                </c:pt>
                <c:pt idx="172">
                  <c:v>1142.6775165915708</c:v>
                </c:pt>
                <c:pt idx="173">
                  <c:v>1153.361070886677</c:v>
                </c:pt>
                <c:pt idx="174">
                  <c:v>1164.428335290778</c:v>
                </c:pt>
                <c:pt idx="175">
                  <c:v>1175.885317103932</c:v>
                </c:pt>
                <c:pt idx="176">
                  <c:v>1187.7382173195549</c:v>
                </c:pt>
                <c:pt idx="177">
                  <c:v>1199.9934292513192</c:v>
                </c:pt>
                <c:pt idx="178">
                  <c:v>1212.657536929137</c:v>
                </c:pt>
                <c:pt idx="179">
                  <c:v>1225.7373132387997</c:v>
                </c:pt>
                <c:pt idx="180">
                  <c:v>1239.2397177793109</c:v>
                </c:pt>
                <c:pt idx="181">
                  <c:v>1253.1718944093006</c:v>
                </c:pt>
                <c:pt idx="182">
                  <c:v>1267.5411684536821</c:v>
                </c:pt>
                <c:pt idx="183">
                  <c:v>1282.3550435389448</c:v>
                </c:pt>
                <c:pt idx="184">
                  <c:v>1297.6211980249898</c:v>
                </c:pt>
                <c:pt idx="185">
                  <c:v>1313.3474809986958</c:v>
                </c:pt>
                <c:pt idx="186">
                  <c:v>1329.541907793458</c:v>
                </c:pt>
                <c:pt idx="187">
                  <c:v>1346.2126549967361</c:v>
                </c:pt>
                <c:pt idx="188">
                  <c:v>1363.3680549059141</c:v>
                </c:pt>
                <c:pt idx="189">
                  <c:v>1381.0165893909511</c:v>
                </c:pt>
                <c:pt idx="190">
                  <c:v>1399.1668831202971</c:v>
                </c:pt>
                <c:pt idx="191">
                  <c:v>1417.827696104566</c:v>
                </c:pt>
                <c:pt idx="192">
                  <c:v>1437.007915510761</c:v>
                </c:pt>
                <c:pt idx="193">
                  <c:v>1456.716546697163</c:v>
                </c:pt>
                <c:pt idx="194">
                  <c:v>1476.962703417837</c:v>
                </c:pt>
                <c:pt idx="195">
                  <c:v>1497.7555971429763</c:v>
                </c:pt>
                <c:pt idx="196">
                  <c:v>1519.1045254395108</c:v>
                </c:pt>
                <c:pt idx="197">
                  <c:v>1541.0188593547807</c:v>
                </c:pt>
                <c:pt idx="198">
                  <c:v>1563.5080297430461</c:v>
                </c:pt>
                <c:pt idx="199">
                  <c:v>1586.5815124742151</c:v>
                </c:pt>
                <c:pt idx="200">
                  <c:v>1610.2488124607457</c:v>
                </c:pt>
                <c:pt idx="201">
                  <c:v>1634.5194464379797</c:v>
                </c:pt>
                <c:pt idx="202">
                  <c:v>1659.402924431296</c:v>
                </c:pt>
                <c:pt idx="203">
                  <c:v>1684.9087298411671</c:v>
                </c:pt>
                <c:pt idx="204">
                  <c:v>1711.0462980772108</c:v>
                </c:pt>
                <c:pt idx="205">
                  <c:v>1737.8249936699578</c:v>
                </c:pt>
                <c:pt idx="206">
                  <c:v>1765.2540857884781</c:v>
                </c:pt>
                <c:pt idx="207">
                  <c:v>1793.3427220916528</c:v>
                </c:pt>
                <c:pt idx="208">
                  <c:v>1822.0999008399704</c:v>
                </c:pt>
                <c:pt idx="209">
                  <c:v>1851.5344411950248</c:v>
                </c:pt>
                <c:pt idx="210">
                  <c:v>1881.6549516338428</c:v>
                </c:pt>
                <c:pt idx="211">
                  <c:v>1912.469796406546</c:v>
                </c:pt>
                <c:pt idx="212">
                  <c:v>1943.9870599663211</c:v>
                </c:pt>
                <c:pt idx="213">
                  <c:v>1976.2145093030911</c:v>
                </c:pt>
                <c:pt idx="214">
                  <c:v>2009.1595541143279</c:v>
                </c:pt>
                <c:pt idx="215">
                  <c:v>2042.8292047496559</c:v>
                </c:pt>
                <c:pt idx="216">
                  <c:v>2077.2300278695752</c:v>
                </c:pt>
                <c:pt idx="217">
                  <c:v>2112.3680997633337</c:v>
                </c:pt>
                <c:pt idx="218">
                  <c:v>2148.2489572763971</c:v>
                </c:pt>
                <c:pt idx="219">
                  <c:v>2184.8775463043939</c:v>
                </c:pt>
                <c:pt idx="220">
                  <c:v>2222.2581678176948</c:v>
                </c:pt>
                <c:pt idx="221">
                  <c:v>2260.3944213902651</c:v>
                </c:pt>
                <c:pt idx="222">
                  <c:v>2299.2891462142952</c:v>
                </c:pt>
                <c:pt idx="223">
                  <c:v>2338.9443595956568</c:v>
                </c:pt>
                <c:pt idx="224">
                  <c:v>2379.3611929357699</c:v>
                </c:pt>
                <c:pt idx="225">
                  <c:v>2420.5398252200207</c:v>
                </c:pt>
                <c:pt idx="226">
                  <c:v>2462.4794140492022</c:v>
                </c:pt>
                <c:pt idx="227">
                  <c:v>2505.1780242654609</c:v>
                </c:pt>
                <c:pt idx="228">
                  <c:v>2548.6325542456852</c:v>
                </c:pt>
                <c:pt idx="229">
                  <c:v>2592.8386599537557</c:v>
                </c:pt>
                <c:pt idx="230">
                  <c:v>2637.7906768667517</c:v>
                </c:pt>
                <c:pt idx="231">
                  <c:v>2683.4815399140912</c:v>
                </c:pt>
                <c:pt idx="232">
                  <c:v>2729.9027015951951</c:v>
                </c:pt>
                <c:pt idx="233">
                  <c:v>2777.0440484695187</c:v>
                </c:pt>
                <c:pt idx="234">
                  <c:v>2824.893816243225</c:v>
                </c:pt>
                <c:pt idx="235">
                  <c:v>2873.4385037088932</c:v>
                </c:pt>
                <c:pt idx="236">
                  <c:v>2922.66278583025</c:v>
                </c:pt>
                <c:pt idx="237">
                  <c:v>2972.5494262978282</c:v>
                </c:pt>
                <c:pt idx="238">
                  <c:v>3023.0791899227497</c:v>
                </c:pt>
                <c:pt idx="239">
                  <c:v>3074.2307552734064</c:v>
                </c:pt>
                <c:pt idx="240">
                  <c:v>3125.9806280024841</c:v>
                </c:pt>
                <c:pt idx="241">
                  <c:v>3178.3030553551021</c:v>
                </c:pt>
                <c:pt idx="242">
                  <c:v>3231.169942391919</c:v>
                </c:pt>
                <c:pt idx="243">
                  <c:v>3284.5507705077662</c:v>
                </c:pt>
                <c:pt idx="244">
                  <c:v>3338.4125188709904</c:v>
                </c:pt>
                <c:pt idx="245">
                  <c:v>3392.7195894550287</c:v>
                </c:pt>
                <c:pt idx="246">
                  <c:v>3447.433736380367</c:v>
                </c:pt>
                <c:pt idx="247">
                  <c:v>3502.5140003276897</c:v>
                </c:pt>
                <c:pt idx="248">
                  <c:v>3557.916648830625</c:v>
                </c:pt>
                <c:pt idx="249">
                  <c:v>3613.5951232936322</c:v>
                </c:pt>
                <c:pt idx="250">
                  <c:v>3669.4999936238992</c:v>
                </c:pt>
                <c:pt idx="251">
                  <c:v>3725.5789213990047</c:v>
                </c:pt>
                <c:pt idx="252">
                  <c:v>3781.7766325248567</c:v>
                </c:pt>
                <c:pt idx="253">
                  <c:v>3838.0349003642482</c:v>
                </c:pt>
                <c:pt idx="254">
                  <c:v>3894.2925403367067</c:v>
                </c:pt>
                <c:pt idx="255">
                  <c:v>3950.4854170032272</c:v>
                </c:pt>
                <c:pt idx="256">
                  <c:v>4006.546464654386</c:v>
                </c:pt>
                <c:pt idx="257">
                  <c:v>4062.405722415991</c:v>
                </c:pt>
                <c:pt idx="258">
                  <c:v>4117.9903848715703</c:v>
                </c:pt>
                <c:pt idx="259">
                  <c:v>4173.2248691750046</c:v>
                </c:pt>
                <c:pt idx="260">
                  <c:v>4228.0308995875339</c:v>
                </c:pt>
                <c:pt idx="261">
                  <c:v>4282.3276103218914</c:v>
                </c:pt>
                <c:pt idx="262">
                  <c:v>4336.0316675084914</c:v>
                </c:pt>
                <c:pt idx="263">
                  <c:v>4389.0574110168673</c:v>
                </c:pt>
                <c:pt idx="264">
                  <c:v>4441.3170167677954</c:v>
                </c:pt>
                <c:pt idx="265">
                  <c:v>4492.7206800551185</c:v>
                </c:pt>
                <c:pt idx="266">
                  <c:v>4543.1768202647254</c:v>
                </c:pt>
                <c:pt idx="267">
                  <c:v>4592.5923072287596</c:v>
                </c:pt>
                <c:pt idx="268">
                  <c:v>4640.8727092840945</c:v>
                </c:pt>
                <c:pt idx="269">
                  <c:v>4687.9225629226903</c:v>
                </c:pt>
                <c:pt idx="270">
                  <c:v>4733.6456637186329</c:v>
                </c:pt>
                <c:pt idx="271">
                  <c:v>4777.9453780017429</c:v>
                </c:pt>
                <c:pt idx="272">
                  <c:v>4820.7249745186054</c:v>
                </c:pt>
                <c:pt idx="273">
                  <c:v>4861.8879750777251</c:v>
                </c:pt>
                <c:pt idx="274">
                  <c:v>4901.3385229265896</c:v>
                </c:pt>
                <c:pt idx="275">
                  <c:v>4938.9817673468551</c:v>
                </c:pt>
                <c:pt idx="276">
                  <c:v>4974.7242626920024</c:v>
                </c:pt>
                <c:pt idx="277">
                  <c:v>5008.4743798260233</c:v>
                </c:pt>
                <c:pt idx="278">
                  <c:v>5040.1427276636423</c:v>
                </c:pt>
                <c:pt idx="279">
                  <c:v>5069.6425822533656</c:v>
                </c:pt>
                <c:pt idx="280">
                  <c:v>5096.8903206093773</c:v>
                </c:pt>
                <c:pt idx="281">
                  <c:v>5121.8058562652404</c:v>
                </c:pt>
                <c:pt idx="282">
                  <c:v>5144.3130733233402</c:v>
                </c:pt>
                <c:pt idx="283">
                  <c:v>5164.3402555920002</c:v>
                </c:pt>
                <c:pt idx="284">
                  <c:v>5181.8205072562814</c:v>
                </c:pt>
                <c:pt idx="285">
                  <c:v>5196.6921614161856</c:v>
                </c:pt>
                <c:pt idx="286">
                  <c:v>5208.8991727524144</c:v>
                </c:pt>
                <c:pt idx="287">
                  <c:v>5218.3914905557513</c:v>
                </c:pt>
                <c:pt idx="288">
                  <c:v>5225.1254083694084</c:v>
                </c:pt>
                <c:pt idx="289">
                  <c:v>5229.0638865703349</c:v>
                </c:pt>
                <c:pt idx="290">
                  <c:v>5230.1768443314504</c:v>
                </c:pt>
                <c:pt idx="291">
                  <c:v>5228.4414175846496</c:v>
                </c:pt>
                <c:pt idx="292">
                  <c:v>5223.8421798327654</c:v>
                </c:pt>
                <c:pt idx="293">
                  <c:v>5216.3713229380373</c:v>
                </c:pt>
                <c:pt idx="294">
                  <c:v>5206.0287953473953</c:v>
                </c:pt>
                <c:pt idx="295">
                  <c:v>5192.822395590988</c:v>
                </c:pt>
                <c:pt idx="296">
                  <c:v>5176.7678193136662</c:v>
                </c:pt>
                <c:pt idx="297">
                  <c:v>5157.8886585561113</c:v>
                </c:pt>
                <c:pt idx="298">
                  <c:v>5136.2163524904681</c:v>
                </c:pt>
                <c:pt idx="299">
                  <c:v>5111.7900893314709</c:v>
                </c:pt>
                <c:pt idx="300">
                  <c:v>5084.6566596697248</c:v>
                </c:pt>
                <c:pt idx="301">
                  <c:v>5054.8702620104204</c:v>
                </c:pt>
                <c:pt idx="302">
                  <c:v>5022.4922618363044</c:v>
                </c:pt>
                <c:pt idx="303">
                  <c:v>4987.5909060316344</c:v>
                </c:pt>
                <c:pt idx="304">
                  <c:v>4950.2409950117335</c:v>
                </c:pt>
                <c:pt idx="305">
                  <c:v>4910.5235153712683</c:v>
                </c:pt>
                <c:pt idx="306">
                  <c:v>4868.5252363018253</c:v>
                </c:pt>
                <c:pt idx="307">
                  <c:v>4824.3382734186034</c:v>
                </c:pt>
                <c:pt idx="308">
                  <c:v>4778.0596239759516</c:v>
                </c:pt>
                <c:pt idx="309">
                  <c:v>4729.7906777277203</c:v>
                </c:pt>
                <c:pt idx="310">
                  <c:v>4679.6367079131205</c:v>
                </c:pt>
                <c:pt idx="311">
                  <c:v>4627.7063469946379</c:v>
                </c:pt>
                <c:pt idx="312">
                  <c:v>4574.1110518667747</c:v>
                </c:pt>
                <c:pt idx="313">
                  <c:v>4518.9645632689044</c:v>
                </c:pt>
                <c:pt idx="314">
                  <c:v>4462.382364091055</c:v>
                </c:pt>
                <c:pt idx="315">
                  <c:v>4404.4811411470628</c:v>
                </c:pt>
                <c:pt idx="316">
                  <c:v>4345.3782548227246</c:v>
                </c:pt>
                <c:pt idx="317">
                  <c:v>4285.1912207749656</c:v>
                </c:pt>
                <c:pt idx="318">
                  <c:v>4224.0372075862506</c:v>
                </c:pt>
                <c:pt idx="319">
                  <c:v>4162.0325539588403</c:v>
                </c:pt>
                <c:pt idx="320">
                  <c:v>4099.2923086757573</c:v>
                </c:pt>
                <c:pt idx="321">
                  <c:v>4035.9297961780121</c:v>
                </c:pt>
                <c:pt idx="322">
                  <c:v>3972.0562102009262</c:v>
                </c:pt>
                <c:pt idx="323">
                  <c:v>3907.7802374971011</c:v>
                </c:pt>
                <c:pt idx="324">
                  <c:v>3843.2077132549011</c:v>
                </c:pt>
                <c:pt idx="325">
                  <c:v>3778.4413094006909</c:v>
                </c:pt>
                <c:pt idx="326">
                  <c:v>3713.58025656466</c:v>
                </c:pt>
                <c:pt idx="327">
                  <c:v>3648.7201000948598</c:v>
                </c:pt>
                <c:pt idx="328">
                  <c:v>3583.9524901298987</c:v>
                </c:pt>
                <c:pt idx="329">
                  <c:v>3519.365005391116</c:v>
                </c:pt>
                <c:pt idx="330">
                  <c:v>3455.0410100341624</c:v>
                </c:pt>
                <c:pt idx="331">
                  <c:v>3391.059542610466</c:v>
                </c:pt>
                <c:pt idx="332">
                  <c:v>3327.4952359334929</c:v>
                </c:pt>
                <c:pt idx="333">
                  <c:v>3264.4182664229807</c:v>
                </c:pt>
                <c:pt idx="334">
                  <c:v>3201.894331315541</c:v>
                </c:pt>
                <c:pt idx="335">
                  <c:v>3139.984651977978</c:v>
                </c:pt>
                <c:pt idx="336">
                  <c:v>3078.7460014450126</c:v>
                </c:pt>
                <c:pt idx="337">
                  <c:v>3018.2307542174012</c:v>
                </c:pt>
                <c:pt idx="338">
                  <c:v>2958.4869563052052</c:v>
                </c:pt>
                <c:pt idx="339">
                  <c:v>2899.5584134771161</c:v>
                </c:pt>
                <c:pt idx="340">
                  <c:v>2841.48479567816</c:v>
                </c:pt>
                <c:pt idx="341">
                  <c:v>2784.3017556054133</c:v>
                </c:pt>
                <c:pt idx="342">
                  <c:v>2728.0410594775872</c:v>
                </c:pt>
                <c:pt idx="343">
                  <c:v>2672.730728100028</c:v>
                </c:pt>
                <c:pt idx="344">
                  <c:v>2618.3951864056821</c:v>
                </c:pt>
                <c:pt idx="345">
                  <c:v>2565.0554197466149</c:v>
                </c:pt>
                <c:pt idx="346">
                  <c:v>2512.7291353118758</c:v>
                </c:pt>
                <c:pt idx="347">
                  <c:v>2461.4309271577308</c:v>
                </c:pt>
                <c:pt idx="348">
                  <c:v>2411.1724434508087</c:v>
                </c:pt>
                <c:pt idx="349">
                  <c:v>2361.9625546422812</c:v>
                </c:pt>
                <c:pt idx="350">
                  <c:v>2313.8075214097248</c:v>
                </c:pt>
                <c:pt idx="351">
                  <c:v>2266.7111613214242</c:v>
                </c:pt>
                <c:pt idx="352">
                  <c:v>2220.6750132934476</c:v>
                </c:pt>
                <c:pt idx="353">
                  <c:v>2175.6984990224387</c:v>
                </c:pt>
                <c:pt idx="354">
                  <c:v>2131.7790806860198</c:v>
                </c:pt>
                <c:pt idx="355">
                  <c:v>2088.9124143039062</c:v>
                </c:pt>
                <c:pt idx="356">
                  <c:v>2047.0924982526924</c:v>
                </c:pt>
                <c:pt idx="357">
                  <c:v>2006.3118165163974</c:v>
                </c:pt>
                <c:pt idx="358">
                  <c:v>1966.5614763401841</c:v>
                </c:pt>
                <c:pt idx="359">
                  <c:v>1927.8313400327004</c:v>
                </c:pt>
                <c:pt idx="360">
                  <c:v>1890.110150733545</c:v>
                </c:pt>
                <c:pt idx="361">
                  <c:v>1853.3856520262311</c:v>
                </c:pt>
                <c:pt idx="362">
                  <c:v>1817.6447013359898</c:v>
                </c:pt>
                <c:pt idx="363">
                  <c:v>1782.873377102138</c:v>
                </c:pt>
                <c:pt idx="364">
                  <c:v>1749.0570797608611</c:v>
                </c:pt>
                <c:pt idx="365">
                  <c:v>1716.1806266135598</c:v>
                </c:pt>
                <c:pt idx="366">
                  <c:v>1684.2283406901729</c:v>
                </c:pt>
                <c:pt idx="367">
                  <c:v>1653.184133745714</c:v>
                </c:pt>
                <c:pt idx="368">
                  <c:v>1623.0315835528891</c:v>
                </c:pt>
                <c:pt idx="369">
                  <c:v>1593.7540056733278</c:v>
                </c:pt>
                <c:pt idx="370">
                  <c:v>1565.3345199060941</c:v>
                </c:pt>
                <c:pt idx="371">
                  <c:v>1537.756111624491</c:v>
                </c:pt>
                <c:pt idx="372">
                  <c:v>1511.0016882213258</c:v>
                </c:pt>
                <c:pt idx="373">
                  <c:v>1485.0541308890238</c:v>
                </c:pt>
                <c:pt idx="374">
                  <c:v>1459.8963419648048</c:v>
                </c:pt>
                <c:pt idx="375">
                  <c:v>1435.5112880722199</c:v>
                </c:pt>
                <c:pt idx="376">
                  <c:v>1411.8820392904747</c:v>
                </c:pt>
                <c:pt idx="377">
                  <c:v>1388.9918045801001</c:v>
                </c:pt>
                <c:pt idx="378">
                  <c:v>1366.8239636901401</c:v>
                </c:pt>
                <c:pt idx="379">
                  <c:v>1345.3620957675791</c:v>
                </c:pt>
                <c:pt idx="380">
                  <c:v>1324.590004883155</c:v>
                </c:pt>
                <c:pt idx="381">
                  <c:v>1304.4917426816601</c:v>
                </c:pt>
                <c:pt idx="382">
                  <c:v>1285.0516283572808</c:v>
                </c:pt>
                <c:pt idx="383">
                  <c:v>1266.254266146793</c:v>
                </c:pt>
                <c:pt idx="384">
                  <c:v>1248.084560525278</c:v>
                </c:pt>
                <c:pt idx="385">
                  <c:v>1230.5277292807061</c:v>
                </c:pt>
                <c:pt idx="386">
                  <c:v>1213.5693146351248</c:v>
                </c:pt>
                <c:pt idx="387">
                  <c:v>1197.195192571797</c:v>
                </c:pt>
                <c:pt idx="388">
                  <c:v>1181.3915805187996</c:v>
                </c:pt>
                <c:pt idx="389">
                  <c:v>1166.145043531578</c:v>
                </c:pt>
                <c:pt idx="390">
                  <c:v>1151.442499108241</c:v>
                </c:pt>
                <c:pt idx="391">
                  <c:v>1137.27122076355</c:v>
                </c:pt>
                <c:pt idx="392">
                  <c:v>1123.6188404795878</c:v>
                </c:pt>
                <c:pt idx="393">
                  <c:v>1110.4733501434559</c:v>
                </c:pt>
                <c:pt idx="394">
                  <c:v>1097.8231020750438</c:v>
                </c:pt>
                <c:pt idx="395">
                  <c:v>1085.6568087409371</c:v>
                </c:pt>
                <c:pt idx="396">
                  <c:v>1073.9635417434931</c:v>
                </c:pt>
                <c:pt idx="397">
                  <c:v>1062.7327301682731</c:v>
                </c:pt>
                <c:pt idx="398">
                  <c:v>1051.9541583662331</c:v>
                </c:pt>
                <c:pt idx="399">
                  <c:v>1041.6179632417711</c:v>
                </c:pt>
                <c:pt idx="400">
                  <c:v>1031.714631112086</c:v>
                </c:pt>
                <c:pt idx="401">
                  <c:v>1022.234994198139</c:v>
                </c:pt>
                <c:pt idx="402">
                  <c:v>1013.170226802655</c:v>
                </c:pt>
                <c:pt idx="403">
                  <c:v>1004.5118412260881</c:v>
                </c:pt>
                <c:pt idx="404">
                  <c:v>996.25168346708665</c:v>
                </c:pt>
                <c:pt idx="405">
                  <c:v>988.38192875022241</c:v>
                </c:pt>
                <c:pt idx="406">
                  <c:v>980.89507691961853</c:v>
                </c:pt>
                <c:pt idx="407">
                  <c:v>973.78394773409855</c:v>
                </c:pt>
                <c:pt idx="408">
                  <c:v>967.04167609586739</c:v>
                </c:pt>
                <c:pt idx="409">
                  <c:v>960.66170724192159</c:v>
                </c:pt>
                <c:pt idx="410">
                  <c:v>954.63779192447157</c:v>
                </c:pt>
                <c:pt idx="411">
                  <c:v>948.96398160421836</c:v>
                </c:pt>
                <c:pt idx="412">
                  <c:v>943.6346236777581</c:v>
                </c:pt>
                <c:pt idx="413">
                  <c:v>938.64435675829804</c:v>
                </c:pt>
                <c:pt idx="414">
                  <c:v>933.98810602678805</c:v>
                </c:pt>
                <c:pt idx="415">
                  <c:v>929.66107866867355</c:v>
                </c:pt>
                <c:pt idx="416">
                  <c:v>925.65875940975559</c:v>
                </c:pt>
                <c:pt idx="417">
                  <c:v>921.97690616306897</c:v>
                </c:pt>
                <c:pt idx="418">
                  <c:v>918.6115457971631</c:v>
                </c:pt>
                <c:pt idx="419">
                  <c:v>915.55897003491214</c:v>
                </c:pt>
                <c:pt idx="420">
                  <c:v>912.81573149066878</c:v>
                </c:pt>
                <c:pt idx="421">
                  <c:v>910.37863985248441</c:v>
                </c:pt>
                <c:pt idx="422">
                  <c:v>908.24475821507303</c:v>
                </c:pt>
                <c:pt idx="423">
                  <c:v>906.41139956823361</c:v>
                </c:pt>
                <c:pt idx="424">
                  <c:v>904.8761234445949</c:v>
                </c:pt>
                <c:pt idx="425">
                  <c:v>903.6367327297246</c:v>
                </c:pt>
                <c:pt idx="426">
                  <c:v>902.69127063690951</c:v>
                </c:pt>
                <c:pt idx="427">
                  <c:v>902.0380178482759</c:v>
                </c:pt>
                <c:pt idx="428">
                  <c:v>901.6754898232399</c:v>
                </c:pt>
                <c:pt idx="429">
                  <c:v>901.60243427474802</c:v>
                </c:pt>
                <c:pt idx="430">
                  <c:v>901.81782881320396</c:v>
                </c:pt>
                <c:pt idx="431">
                  <c:v>902.32087875759305</c:v>
                </c:pt>
                <c:pt idx="432">
                  <c:v>903.11101511252036</c:v>
                </c:pt>
                <c:pt idx="433">
                  <c:v>904.18789271007381</c:v>
                </c:pt>
                <c:pt idx="434">
                  <c:v>905.55138851426</c:v>
                </c:pt>
                <c:pt idx="435">
                  <c:v>907.20160008597236</c:v>
                </c:pt>
                <c:pt idx="436">
                  <c:v>909.13884420578165</c:v>
                </c:pt>
                <c:pt idx="437">
                  <c:v>911.36365565153039</c:v>
                </c:pt>
                <c:pt idx="438">
                  <c:v>913.87678612744958</c:v>
                </c:pt>
                <c:pt idx="439">
                  <c:v>916.67920334104053</c:v>
                </c:pt>
                <c:pt idx="440">
                  <c:v>919.77209022372858</c:v>
                </c:pt>
                <c:pt idx="441">
                  <c:v>923.1568442909072</c:v>
                </c:pt>
                <c:pt idx="442">
                  <c:v>926.8350771366446</c:v>
                </c:pt>
                <c:pt idx="443">
                  <c:v>930.80861405798942</c:v>
                </c:pt>
                <c:pt idx="444">
                  <c:v>935.07949380343587</c:v>
                </c:pt>
                <c:pt idx="445">
                  <c:v>939.64996843973938</c:v>
                </c:pt>
                <c:pt idx="446">
                  <c:v>944.52250333088386</c:v>
                </c:pt>
                <c:pt idx="447">
                  <c:v>949.69977722259864</c:v>
                </c:pt>
                <c:pt idx="448">
                  <c:v>955.18468242532833</c:v>
                </c:pt>
                <c:pt idx="449">
                  <c:v>960.9803250883615</c:v>
                </c:pt>
                <c:pt idx="450">
                  <c:v>967.09002555682355</c:v>
                </c:pt>
                <c:pt idx="451">
                  <c:v>973.5173188033624</c:v>
                </c:pt>
                <c:pt idx="452">
                  <c:v>980.26595492542037</c:v>
                </c:pt>
                <c:pt idx="453">
                  <c:v>987.33989969838183</c:v>
                </c:pt>
                <c:pt idx="454">
                  <c:v>994.74333517461355</c:v>
                </c:pt>
                <c:pt idx="455">
                  <c:v>1002.480660317378</c:v>
                </c:pt>
                <c:pt idx="456">
                  <c:v>1010.556491658239</c:v>
                </c:pt>
                <c:pt idx="457">
                  <c:v>1018.9756639655379</c:v>
                </c:pt>
                <c:pt idx="458">
                  <c:v>1027.7432309110088</c:v>
                </c:pt>
                <c:pt idx="459">
                  <c:v>1036.8644657206671</c:v>
                </c:pt>
                <c:pt idx="460">
                  <c:v>1046.344861794988</c:v>
                </c:pt>
                <c:pt idx="461">
                  <c:v>1056.1901332830428</c:v>
                </c:pt>
                <c:pt idx="462">
                  <c:v>1066.4062155935121</c:v>
                </c:pt>
                <c:pt idx="463">
                  <c:v>1076.999265825026</c:v>
                </c:pt>
                <c:pt idx="464">
                  <c:v>1087.9756630968811</c:v>
                </c:pt>
                <c:pt idx="465">
                  <c:v>1099.34200876002</c:v>
                </c:pt>
                <c:pt idx="466">
                  <c:v>1111.1051264670159</c:v>
                </c:pt>
                <c:pt idx="467">
                  <c:v>1123.2720620782579</c:v>
                </c:pt>
                <c:pt idx="468">
                  <c:v>1135.850083380393</c:v>
                </c:pt>
                <c:pt idx="469">
                  <c:v>1148.846679591383</c:v>
                </c:pt>
                <c:pt idx="470">
                  <c:v>1162.2695606250861</c:v>
                </c:pt>
                <c:pt idx="471">
                  <c:v>1176.1266560866011</c:v>
                </c:pt>
                <c:pt idx="472">
                  <c:v>1190.4261139679161</c:v>
                </c:pt>
                <c:pt idx="473">
                  <c:v>1205.1762990115508</c:v>
                </c:pt>
                <c:pt idx="474">
                  <c:v>1220.385790708073</c:v>
                </c:pt>
                <c:pt idx="475">
                  <c:v>1236.0633808912778</c:v>
                </c:pt>
                <c:pt idx="476">
                  <c:v>1252.2180708929329</c:v>
                </c:pt>
                <c:pt idx="477">
                  <c:v>1268.8590682166498</c:v>
                </c:pt>
                <c:pt idx="478">
                  <c:v>1285.9957826884101</c:v>
                </c:pt>
                <c:pt idx="479">
                  <c:v>1303.6378220387678</c:v>
                </c:pt>
                <c:pt idx="480">
                  <c:v>1321.7949868695928</c:v>
                </c:pt>
                <c:pt idx="481">
                  <c:v>1340.4772649555</c:v>
                </c:pt>
                <c:pt idx="482">
                  <c:v>1359.6948248277538</c:v>
                </c:pt>
                <c:pt idx="483">
                  <c:v>1379.458008585824</c:v>
                </c:pt>
                <c:pt idx="484">
                  <c:v>1399.777323878795</c:v>
                </c:pt>
                <c:pt idx="485">
                  <c:v>1420.6634349967292</c:v>
                </c:pt>
                <c:pt idx="486">
                  <c:v>1442.1271530086221</c:v>
                </c:pt>
                <c:pt idx="487">
                  <c:v>1464.1794248810047</c:v>
                </c:pt>
                <c:pt idx="488">
                  <c:v>1486.8313215089854</c:v>
                </c:pt>
                <c:pt idx="489">
                  <c:v>1510.0940245874924</c:v>
                </c:pt>
                <c:pt idx="490">
                  <c:v>1533.9788122488958</c:v>
                </c:pt>
                <c:pt idx="491">
                  <c:v>1558.4970433894121</c:v>
                </c:pt>
                <c:pt idx="492">
                  <c:v>1583.6601406046198</c:v>
                </c:pt>
                <c:pt idx="493">
                  <c:v>1609.4795716511335</c:v>
                </c:pt>
                <c:pt idx="494">
                  <c:v>1635.9668293492541</c:v>
                </c:pt>
                <c:pt idx="495">
                  <c:v>1663.1334098389418</c:v>
                </c:pt>
                <c:pt idx="496">
                  <c:v>1690.9907890989309</c:v>
                </c:pt>
                <c:pt idx="497">
                  <c:v>1719.5503976364348</c:v>
                </c:pt>
                <c:pt idx="498">
                  <c:v>1748.8235932541279</c:v>
                </c:pt>
                <c:pt idx="499">
                  <c:v>1778.8216317978308</c:v>
                </c:pt>
                <c:pt idx="500">
                  <c:v>1809.5556357884311</c:v>
                </c:pt>
                <c:pt idx="501">
                  <c:v>1841.0365608399079</c:v>
                </c:pt>
                <c:pt idx="502">
                  <c:v>1873.2751597652343</c:v>
                </c:pt>
                <c:pt idx="503">
                  <c:v>1906.2819442716248</c:v>
                </c:pt>
                <c:pt idx="504">
                  <c:v>1940.0671441479478</c:v>
                </c:pt>
                <c:pt idx="505">
                  <c:v>1974.640663847146</c:v>
                </c:pt>
                <c:pt idx="506">
                  <c:v>2010.0120363700298</c:v>
                </c:pt>
                <c:pt idx="507">
                  <c:v>2046.1903743583907</c:v>
                </c:pt>
                <c:pt idx="508">
                  <c:v>2083.1843183098999</c:v>
                </c:pt>
                <c:pt idx="509">
                  <c:v>2121.0019818313162</c:v>
                </c:pt>
                <c:pt idx="510">
                  <c:v>2159.6508938533652</c:v>
                </c:pt>
                <c:pt idx="511">
                  <c:v>2199.1379377365333</c:v>
                </c:pt>
                <c:pt idx="512">
                  <c:v>2239.469287206236</c:v>
                </c:pt>
                <c:pt idx="513">
                  <c:v>2280.6503390657858</c:v>
                </c:pt>
                <c:pt idx="514">
                  <c:v>2322.6856426458967</c:v>
                </c:pt>
                <c:pt idx="515">
                  <c:v>2365.5788259641595</c:v>
                </c:pt>
                <c:pt idx="516">
                  <c:v>2409.3325185817857</c:v>
                </c:pt>
                <c:pt idx="517">
                  <c:v>2453.9482711616092</c:v>
                </c:pt>
                <c:pt idx="518">
                  <c:v>2499.4264717525107</c:v>
                </c:pt>
                <c:pt idx="519">
                  <c:v>2545.7662588425001</c:v>
                </c:pt>
                <c:pt idx="520">
                  <c:v>2592.9654312515672</c:v>
                </c:pt>
                <c:pt idx="521">
                  <c:v>2641.020354956755</c:v>
                </c:pt>
                <c:pt idx="522">
                  <c:v>2689.9258669735441</c:v>
                </c:pt>
                <c:pt idx="523">
                  <c:v>2739.6751764476012</c:v>
                </c:pt>
                <c:pt idx="524">
                  <c:v>2790.2597631458907</c:v>
                </c:pt>
                <c:pt idx="525">
                  <c:v>2841.6692735722472</c:v>
                </c:pt>
                <c:pt idx="526">
                  <c:v>2893.8914149733801</c:v>
                </c:pt>
                <c:pt idx="527">
                  <c:v>2946.9118475433124</c:v>
                </c:pt>
                <c:pt idx="528">
                  <c:v>3000.7140751811849</c:v>
                </c:pt>
                <c:pt idx="529">
                  <c:v>3055.2793352044359</c:v>
                </c:pt>
                <c:pt idx="530">
                  <c:v>3110.5864874724257</c:v>
                </c:pt>
                <c:pt idx="531">
                  <c:v>3166.6119034297581</c:v>
                </c:pt>
                <c:pt idx="532">
                  <c:v>3223.3293556340532</c:v>
                </c:pt>
                <c:pt idx="533">
                  <c:v>3280.7099083938797</c:v>
                </c:pt>
                <c:pt idx="534">
                  <c:v>3338.7218102029201</c:v>
                </c:pt>
                <c:pt idx="535">
                  <c:v>3397.3303887188758</c:v>
                </c:pt>
                <c:pt idx="536">
                  <c:v>3456.4979491010758</c:v>
                </c:pt>
                <c:pt idx="537">
                  <c:v>3516.1836765844046</c:v>
                </c:pt>
                <c:pt idx="538">
                  <c:v>3576.3435442326672</c:v>
                </c:pt>
                <c:pt idx="539">
                  <c:v>3636.9302268792158</c:v>
                </c:pt>
                <c:pt idx="540">
                  <c:v>3697.8930223243997</c:v>
                </c:pt>
                <c:pt idx="541">
                  <c:v>3759.1777809219757</c:v>
                </c:pt>
                <c:pt idx="542">
                  <c:v>3820.7268447418437</c:v>
                </c:pt>
                <c:pt idx="543">
                  <c:v>3882.4789975509352</c:v>
                </c:pt>
                <c:pt idx="544">
                  <c:v>3944.3694269000571</c:v>
                </c:pt>
                <c:pt idx="545">
                  <c:v>4006.3296996461918</c:v>
                </c:pt>
                <c:pt idx="546">
                  <c:v>4068.2877522694462</c:v>
                </c:pt>
                <c:pt idx="547">
                  <c:v>4130.1678973674625</c:v>
                </c:pt>
                <c:pt idx="548">
                  <c:v>4191.89084771948</c:v>
                </c:pt>
                <c:pt idx="549">
                  <c:v>4253.3737593095666</c:v>
                </c:pt>
                <c:pt idx="550">
                  <c:v>4314.5302946809716</c:v>
                </c:pt>
                <c:pt idx="551">
                  <c:v>4375.2707079588254</c:v>
                </c:pt>
                <c:pt idx="552">
                  <c:v>4435.501952828</c:v>
                </c:pt>
                <c:pt idx="553">
                  <c:v>4495.1278146767254</c:v>
                </c:pt>
                <c:pt idx="554">
                  <c:v>4554.049068028402</c:v>
                </c:pt>
                <c:pt idx="555">
                  <c:v>4612.1636602643393</c:v>
                </c:pt>
                <c:pt idx="556">
                  <c:v>4669.3669225007152</c:v>
                </c:pt>
                <c:pt idx="557">
                  <c:v>4725.5518083202005</c:v>
                </c:pt>
                <c:pt idx="558">
                  <c:v>4780.6091608668548</c:v>
                </c:pt>
                <c:pt idx="559">
                  <c:v>4834.4280085966138</c:v>
                </c:pt>
                <c:pt idx="560">
                  <c:v>4886.8958897374041</c:v>
                </c:pt>
                <c:pt idx="561">
                  <c:v>4937.8992052413232</c:v>
                </c:pt>
                <c:pt idx="562">
                  <c:v>4987.3235997254633</c:v>
                </c:pt>
                <c:pt idx="563">
                  <c:v>5035.054369581946</c:v>
                </c:pt>
                <c:pt idx="564">
                  <c:v>5080.9768971055673</c:v>
                </c:pt>
                <c:pt idx="565">
                  <c:v>5124.9771091385355</c:v>
                </c:pt>
                <c:pt idx="566">
                  <c:v>5166.9419583647996</c:v>
                </c:pt>
                <c:pt idx="567">
                  <c:v>5206.7599250166313</c:v>
                </c:pt>
                <c:pt idx="568">
                  <c:v>5244.3215363769423</c:v>
                </c:pt>
                <c:pt idx="569">
                  <c:v>5279.5199010833949</c:v>
                </c:pt>
                <c:pt idx="570">
                  <c:v>5312.2512548733102</c:v>
                </c:pt>
                <c:pt idx="571">
                  <c:v>5342.4155140505454</c:v>
                </c:pt>
                <c:pt idx="572">
                  <c:v>5369.9168326232621</c:v>
                </c:pt>
                <c:pt idx="573">
                  <c:v>5394.6641587537442</c:v>
                </c:pt>
                <c:pt idx="574">
                  <c:v>5416.5717858924472</c:v>
                </c:pt>
                <c:pt idx="575">
                  <c:v>5435.5598937424975</c:v>
                </c:pt>
                <c:pt idx="576">
                  <c:v>5451.555074021273</c:v>
                </c:pt>
                <c:pt idx="577">
                  <c:v>5464.490835873692</c:v>
                </c:pt>
                <c:pt idx="578">
                  <c:v>5474.3080857327795</c:v>
                </c:pt>
                <c:pt idx="579">
                  <c:v>5480.9555764405932</c:v>
                </c:pt>
                <c:pt idx="580">
                  <c:v>5484.3903205338447</c:v>
                </c:pt>
                <c:pt idx="581">
                  <c:v>5484.5779627640595</c:v>
                </c:pt>
                <c:pt idx="582">
                  <c:v>5481.4931071710625</c:v>
                </c:pt>
                <c:pt idx="583">
                  <c:v>5475.1195943528528</c:v>
                </c:pt>
                <c:pt idx="584">
                  <c:v>5465.4507249826111</c:v>
                </c:pt>
                <c:pt idx="585">
                  <c:v>5452.4894261023828</c:v>
                </c:pt>
                <c:pt idx="586">
                  <c:v>5436.2483572723559</c:v>
                </c:pt>
                <c:pt idx="587">
                  <c:v>5416.7499542711721</c:v>
                </c:pt>
                <c:pt idx="588">
                  <c:v>5394.0264087073647</c:v>
                </c:pt>
                <c:pt idx="589">
                  <c:v>5368.1195826193143</c:v>
                </c:pt>
                <c:pt idx="590">
                  <c:v>5339.0808578839005</c:v>
                </c:pt>
                <c:pt idx="591">
                  <c:v>5306.9709210217234</c:v>
                </c:pt>
                <c:pt idx="592">
                  <c:v>5271.8594847612048</c:v>
                </c:pt>
                <c:pt idx="593">
                  <c:v>5233.8249484878033</c:v>
                </c:pt>
                <c:pt idx="594">
                  <c:v>5192.9540004503324</c:v>
                </c:pt>
                <c:pt idx="595">
                  <c:v>5149.3411653034254</c:v>
                </c:pt>
                <c:pt idx="596">
                  <c:v>5103.08830122379</c:v>
                </c:pt>
                <c:pt idx="597">
                  <c:v>5054.3040514359154</c:v>
                </c:pt>
                <c:pt idx="598">
                  <c:v>5003.1032555039546</c:v>
                </c:pt>
                <c:pt idx="599">
                  <c:v>4949.6063261876616</c:v>
                </c:pt>
                <c:pt idx="600">
                  <c:v>4893.9385980089774</c:v>
                </c:pt>
                <c:pt idx="601">
                  <c:v>4836.2296539281406</c:v>
                </c:pt>
                <c:pt idx="602">
                  <c:v>4776.612636679306</c:v>
                </c:pt>
                <c:pt idx="603">
                  <c:v>4715.2235513678452</c:v>
                </c:pt>
                <c:pt idx="604">
                  <c:v>4652.2005658822482</c:v>
                </c:pt>
                <c:pt idx="605">
                  <c:v>4587.6833155230315</c:v>
                </c:pt>
                <c:pt idx="606">
                  <c:v>4521.8122180194123</c:v>
                </c:pt>
                <c:pt idx="607">
                  <c:v>4454.7278047764894</c:v>
                </c:pt>
                <c:pt idx="608">
                  <c:v>4386.5700738023779</c:v>
                </c:pt>
                <c:pt idx="609">
                  <c:v>4317.4778692982918</c:v>
                </c:pt>
                <c:pt idx="610">
                  <c:v>4247.5882923820682</c:v>
                </c:pt>
                <c:pt idx="611">
                  <c:v>4177.0361468535993</c:v>
                </c:pt>
                <c:pt idx="612">
                  <c:v>4105.9534233244585</c:v>
                </c:pt>
                <c:pt idx="613">
                  <c:v>4034.4688244282952</c:v>
                </c:pt>
                <c:pt idx="614">
                  <c:v>3962.7073332141172</c:v>
                </c:pt>
                <c:pt idx="615">
                  <c:v>3890.7898262215995</c:v>
                </c:pt>
                <c:pt idx="616">
                  <c:v>3818.8327321454626</c:v>
                </c:pt>
                <c:pt idx="617">
                  <c:v>3746.9477364290501</c:v>
                </c:pt>
                <c:pt idx="618">
                  <c:v>3675.2415315980911</c:v>
                </c:pt>
                <c:pt idx="619">
                  <c:v>3603.8156126490526</c:v>
                </c:pt>
                <c:pt idx="620">
                  <c:v>3532.766116362609</c:v>
                </c:pt>
                <c:pt idx="621">
                  <c:v>3462.1837030132242</c:v>
                </c:pt>
                <c:pt idx="622">
                  <c:v>3392.153478598892</c:v>
                </c:pt>
                <c:pt idx="623">
                  <c:v>3322.7549554244247</c:v>
                </c:pt>
                <c:pt idx="624">
                  <c:v>3254.062048630336</c:v>
                </c:pt>
                <c:pt idx="625">
                  <c:v>3186.1431060734676</c:v>
                </c:pt>
                <c:pt idx="626">
                  <c:v>3119.0609688287245</c:v>
                </c:pt>
                <c:pt idx="627">
                  <c:v>3052.8730594940912</c:v>
                </c:pt>
                <c:pt idx="628">
                  <c:v>2987.63149543495</c:v>
                </c:pt>
                <c:pt idx="629">
                  <c:v>2923.3832241044861</c:v>
                </c:pt>
                <c:pt idx="630">
                  <c:v>2860.1701776073673</c:v>
                </c:pt>
                <c:pt idx="631">
                  <c:v>2798.0294437419407</c:v>
                </c:pt>
                <c:pt idx="632">
                  <c:v>2736.9934508497272</c:v>
                </c:pt>
                <c:pt idx="633">
                  <c:v>2677.0901639171011</c:v>
                </c:pt>
                <c:pt idx="634">
                  <c:v>2618.3432895116107</c:v>
                </c:pt>
                <c:pt idx="635">
                  <c:v>2560.7724872848507</c:v>
                </c:pt>
                <c:pt idx="636">
                  <c:v>2504.3935859361472</c:v>
                </c:pt>
                <c:pt idx="637">
                  <c:v>2449.2188016998334</c:v>
                </c:pt>
                <c:pt idx="638">
                  <c:v>2395.2569575919442</c:v>
                </c:pt>
                <c:pt idx="639">
                  <c:v>2342.5137018250862</c:v>
                </c:pt>
                <c:pt idx="640">
                  <c:v>2290.9917239740157</c:v>
                </c:pt>
                <c:pt idx="641">
                  <c:v>2240.690967640774</c:v>
                </c:pt>
                <c:pt idx="642">
                  <c:v>2191.608838533351</c:v>
                </c:pt>
                <c:pt idx="643">
                  <c:v>2143.7404070252937</c:v>
                </c:pt>
                <c:pt idx="644">
                  <c:v>2097.0786044133897</c:v>
                </c:pt>
                <c:pt idx="645">
                  <c:v>2051.6144122272353</c:v>
                </c:pt>
                <c:pt idx="646">
                  <c:v>2007.3370440739698</c:v>
                </c:pt>
                <c:pt idx="647">
                  <c:v>1964.2341196196899</c:v>
                </c:pt>
                <c:pt idx="648">
                  <c:v>1922.2918304170848</c:v>
                </c:pt>
                <c:pt idx="649">
                  <c:v>1881.4950973870361</c:v>
                </c:pt>
                <c:pt idx="650">
                  <c:v>1841.8277198492951</c:v>
                </c:pt>
                <c:pt idx="651">
                  <c:v>1803.2725160756459</c:v>
                </c:pt>
                <c:pt idx="652">
                  <c:v>1765.811455407101</c:v>
                </c:pt>
                <c:pt idx="653">
                  <c:v>1729.4257820364721</c:v>
                </c:pt>
                <c:pt idx="654">
                  <c:v>1694.0961306085808</c:v>
                </c:pt>
                <c:pt idx="655">
                  <c:v>1659.8026338336149</c:v>
                </c:pt>
                <c:pt idx="656">
                  <c:v>1626.5250223450651</c:v>
                </c:pt>
                <c:pt idx="657">
                  <c:v>1594.242717062923</c:v>
                </c:pt>
                <c:pt idx="658">
                  <c:v>1562.9349143459908</c:v>
                </c:pt>
                <c:pt idx="659">
                  <c:v>1532.5806642348448</c:v>
                </c:pt>
                <c:pt idx="660">
                  <c:v>1503.1589420997748</c:v>
                </c:pt>
                <c:pt idx="661">
                  <c:v>1474.6487140164556</c:v>
                </c:pt>
                <c:pt idx="662">
                  <c:v>1447.028996196756</c:v>
                </c:pt>
                <c:pt idx="663">
                  <c:v>1420.2789088030929</c:v>
                </c:pt>
                <c:pt idx="664">
                  <c:v>1394.3777244736521</c:v>
                </c:pt>
                <c:pt idx="665">
                  <c:v>1369.3049118810109</c:v>
                </c:pt>
                <c:pt idx="666">
                  <c:v>1345.0401746411001</c:v>
                </c:pt>
                <c:pt idx="667">
                  <c:v>1321.5634858812859</c:v>
                </c:pt>
                <c:pt idx="668">
                  <c:v>1298.855118767156</c:v>
                </c:pt>
                <c:pt idx="669">
                  <c:v>1276.895673277191</c:v>
                </c:pt>
                <c:pt idx="670">
                  <c:v>1255.6660995032701</c:v>
                </c:pt>
                <c:pt idx="671">
                  <c:v>1235.1477177430761</c:v>
                </c:pt>
                <c:pt idx="672">
                  <c:v>1215.3222356381648</c:v>
                </c:pt>
                <c:pt idx="673">
                  <c:v>1196.1717625989138</c:v>
                </c:pt>
                <c:pt idx="674">
                  <c:v>1177.678821744878</c:v>
                </c:pt>
                <c:pt idx="675">
                  <c:v>1159.8263595763308</c:v>
                </c:pt>
                <c:pt idx="676">
                  <c:v>1142.5977535805921</c:v>
                </c:pt>
                <c:pt idx="677">
                  <c:v>1125.9768179638011</c:v>
                </c:pt>
                <c:pt idx="678">
                  <c:v>1109.9478076875041</c:v>
                </c:pt>
                <c:pt idx="679">
                  <c:v>1094.4954209770708</c:v>
                </c:pt>
                <c:pt idx="680">
                  <c:v>1079.6048004582258</c:v>
                </c:pt>
                <c:pt idx="681">
                  <c:v>1065.2615330666551</c:v>
                </c:pt>
                <c:pt idx="682">
                  <c:v>1051.4516488657009</c:v>
                </c:pt>
                <c:pt idx="683">
                  <c:v>1038.1616188968624</c:v>
                </c:pt>
                <c:pt idx="684">
                  <c:v>1025.378352178702</c:v>
                </c:pt>
                <c:pt idx="685">
                  <c:v>1013.0891919603797</c:v>
                </c:pt>
                <c:pt idx="686">
                  <c:v>1001.2819113283246</c:v>
                </c:pt>
                <c:pt idx="687">
                  <c:v>989.94470825578014</c:v>
                </c:pt>
                <c:pt idx="688">
                  <c:v>979.0662001779499</c:v>
                </c:pt>
                <c:pt idx="689">
                  <c:v>968.63541816841791</c:v>
                </c:pt>
                <c:pt idx="690">
                  <c:v>958.64180078581137</c:v>
                </c:pt>
                <c:pt idx="691">
                  <c:v>949.07518765364455</c:v>
                </c:pt>
                <c:pt idx="692">
                  <c:v>939.92581283052289</c:v>
                </c:pt>
                <c:pt idx="693">
                  <c:v>931.18429802263358</c:v>
                </c:pt>
                <c:pt idx="694">
                  <c:v>922.84164568544134</c:v>
                </c:pt>
                <c:pt idx="695">
                  <c:v>914.88923205710853</c:v>
                </c:pt>
                <c:pt idx="696">
                  <c:v>907.31880016155935</c:v>
                </c:pt>
                <c:pt idx="697">
                  <c:v>900.12245281593925</c:v>
                </c:pt>
                <c:pt idx="698">
                  <c:v>893.29264567272378</c:v>
                </c:pt>
                <c:pt idx="699">
                  <c:v>886.82218032410617</c:v>
                </c:pt>
                <c:pt idx="700">
                  <c:v>880.70419749313578</c:v>
                </c:pt>
                <c:pt idx="701">
                  <c:v>874.93217033302017</c:v>
                </c:pt>
                <c:pt idx="702">
                  <c:v>869.49989785380183</c:v>
                </c:pt>
                <c:pt idx="703">
                  <c:v>864.40149849311638</c:v>
                </c:pt>
                <c:pt idx="704">
                  <c:v>859.63140384567441</c:v>
                </c:pt>
                <c:pt idx="705">
                  <c:v>855.18435256418081</c:v>
                </c:pt>
                <c:pt idx="706">
                  <c:v>851.05538444258184</c:v>
                </c:pt>
                <c:pt idx="707">
                  <c:v>847.23983469120935</c:v>
                </c:pt>
                <c:pt idx="708">
                  <c:v>843.73332841138654</c:v>
                </c:pt>
                <c:pt idx="709">
                  <c:v>840.53177527646983</c:v>
                </c:pt>
                <c:pt idx="710">
                  <c:v>837.63136442450286</c:v>
                </c:pt>
                <c:pt idx="711">
                  <c:v>835.02855956705355</c:v>
                </c:pt>
                <c:pt idx="712">
                  <c:v>832.72009431739355</c:v>
                </c:pt>
                <c:pt idx="713">
                  <c:v>830.70296774078838</c:v>
                </c:pt>
                <c:pt idx="714">
                  <c:v>828.97444012857852</c:v>
                </c:pt>
                <c:pt idx="715">
                  <c:v>827.53202899702239</c:v>
                </c:pt>
                <c:pt idx="716">
                  <c:v>826.37350531150344</c:v>
                </c:pt>
                <c:pt idx="717">
                  <c:v>825.49688993582265</c:v>
                </c:pt>
                <c:pt idx="718">
                  <c:v>824.90045030603653</c:v>
                </c:pt>
                <c:pt idx="719">
                  <c:v>824.58269732769304</c:v>
                </c:pt>
                <c:pt idx="720">
                  <c:v>824.54238249498189</c:v>
                </c:pt>
                <c:pt idx="721">
                  <c:v>824.77849522993779</c:v>
                </c:pt>
                <c:pt idx="722">
                  <c:v>825.29026043939155</c:v>
                </c:pt>
                <c:pt idx="723">
                  <c:v>826.07713628736553</c:v>
                </c:pt>
                <c:pt idx="724">
                  <c:v>827.1388121797936</c:v>
                </c:pt>
                <c:pt idx="725">
                  <c:v>828.47520695878575</c:v>
                </c:pt>
                <c:pt idx="726">
                  <c:v>830.08646730296141</c:v>
                </c:pt>
                <c:pt idx="727">
                  <c:v>831.9729663303591</c:v>
                </c:pt>
                <c:pt idx="728">
                  <c:v>834.13530240014404</c:v>
                </c:pt>
                <c:pt idx="729">
                  <c:v>836.57429810912333</c:v>
                </c:pt>
                <c:pt idx="730">
                  <c:v>839.29099947887187</c:v>
                </c:pt>
                <c:pt idx="731">
                  <c:v>842.28667532899453</c:v>
                </c:pt>
                <c:pt idx="732">
                  <c:v>845.56281683202189</c:v>
                </c:pt>
                <c:pt idx="733">
                  <c:v>849.121137244843</c:v>
                </c:pt>
                <c:pt idx="734">
                  <c:v>852.9635718117521</c:v>
                </c:pt>
                <c:pt idx="735">
                  <c:v>857.09227783367419</c:v>
                </c:pt>
                <c:pt idx="736">
                  <c:v>861.50963489790786</c:v>
                </c:pt>
                <c:pt idx="737">
                  <c:v>866.21824526251805</c:v>
                </c:pt>
                <c:pt idx="738">
                  <c:v>871.22093438908564</c:v>
                </c:pt>
                <c:pt idx="739">
                  <c:v>876.52075161734354</c:v>
                </c:pt>
                <c:pt idx="740">
                  <c:v>882.12097097466335</c:v>
                </c:pt>
                <c:pt idx="741">
                  <c:v>888.02509211318613</c:v>
                </c:pt>
                <c:pt idx="742">
                  <c:v>894.23684136685279</c:v>
                </c:pt>
                <c:pt idx="743">
                  <c:v>900.7601729199896</c:v>
                </c:pt>
                <c:pt idx="744">
                  <c:v>907.59927007909812</c:v>
                </c:pt>
                <c:pt idx="745">
                  <c:v>914.75854663820303</c:v>
                </c:pt>
                <c:pt idx="746">
                  <c:v>922.2426483283956</c:v>
                </c:pt>
                <c:pt idx="747">
                  <c:v>930.05645434076939</c:v>
                </c:pt>
                <c:pt idx="748">
                  <c:v>938.20507891190255</c:v>
                </c:pt>
                <c:pt idx="749">
                  <c:v>946.69387295993067</c:v>
                </c:pt>
                <c:pt idx="750">
                  <c:v>955.5284257585738</c:v>
                </c:pt>
                <c:pt idx="751">
                  <c:v>964.7145666358075</c:v>
                </c:pt>
                <c:pt idx="752">
                  <c:v>974.25836668249667</c:v>
                </c:pt>
                <c:pt idx="753">
                  <c:v>984.1661404559369</c:v>
                </c:pt>
                <c:pt idx="754">
                  <c:v>994.4444476617075</c:v>
                </c:pt>
                <c:pt idx="755">
                  <c:v>1005.100094796339</c:v>
                </c:pt>
                <c:pt idx="756">
                  <c:v>1016.140136732093</c:v>
                </c:pt>
                <c:pt idx="757">
                  <c:v>1027.5718782237921</c:v>
                </c:pt>
                <c:pt idx="758">
                  <c:v>1039.402875316325</c:v>
                </c:pt>
                <c:pt idx="759">
                  <c:v>1051.6409366299804</c:v>
                </c:pt>
                <c:pt idx="760">
                  <c:v>1064.2941244992699</c:v>
                </c:pt>
                <c:pt idx="761">
                  <c:v>1077.3707559389859</c:v>
                </c:pt>
                <c:pt idx="762">
                  <c:v>1090.8794034100729</c:v>
                </c:pt>
                <c:pt idx="763">
                  <c:v>1104.828895355304</c:v>
                </c:pt>
                <c:pt idx="764">
                  <c:v>1119.228316473381</c:v>
                </c:pt>
                <c:pt idx="765">
                  <c:v>1134.0870076977351</c:v>
                </c:pt>
                <c:pt idx="766">
                  <c:v>1149.4145658441735</c:v>
                </c:pt>
                <c:pt idx="767">
                  <c:v>1165.220842889212</c:v>
                </c:pt>
                <c:pt idx="768">
                  <c:v>1181.5159448386908</c:v>
                </c:pt>
                <c:pt idx="769">
                  <c:v>1198.3102301432571</c:v>
                </c:pt>
                <c:pt idx="770">
                  <c:v>1215.6143076152996</c:v>
                </c:pt>
                <c:pt idx="771">
                  <c:v>1233.4390337986711</c:v>
                </c:pt>
                <c:pt idx="772">
                  <c:v>1251.7955097395711</c:v>
                </c:pt>
                <c:pt idx="773">
                  <c:v>1270.6950771045301</c:v>
                </c:pt>
                <c:pt idx="774">
                  <c:v>1290.1493135874778</c:v>
                </c:pt>
                <c:pt idx="775">
                  <c:v>1310.170027545194</c:v>
                </c:pt>
                <c:pt idx="776">
                  <c:v>1330.7692517968451</c:v>
                </c:pt>
                <c:pt idx="777">
                  <c:v>1351.9592365197848</c:v>
                </c:pt>
                <c:pt idx="778">
                  <c:v>1373.75244117028</c:v>
                </c:pt>
                <c:pt idx="779">
                  <c:v>1396.1615253539749</c:v>
                </c:pt>
                <c:pt idx="780">
                  <c:v>1419.1993385673175</c:v>
                </c:pt>
                <c:pt idx="781">
                  <c:v>1442.8789087272041</c:v>
                </c:pt>
                <c:pt idx="782">
                  <c:v>1467.2134294017831</c:v>
                </c:pt>
                <c:pt idx="783">
                  <c:v>1492.2162456524459</c:v>
                </c:pt>
                <c:pt idx="784">
                  <c:v>1517.9008383915871</c:v>
                </c:pt>
                <c:pt idx="785">
                  <c:v>1544.2808071578499</c:v>
                </c:pt>
                <c:pt idx="786">
                  <c:v>1571.369851206028</c:v>
                </c:pt>
                <c:pt idx="787">
                  <c:v>1599.1817488049542</c:v>
                </c:pt>
                <c:pt idx="788">
                  <c:v>1627.7303346329518</c:v>
                </c:pt>
                <c:pt idx="789">
                  <c:v>1657.0294751563358</c:v>
                </c:pt>
                <c:pt idx="790">
                  <c:v>1687.0930418733944</c:v>
                </c:pt>
                <c:pt idx="791">
                  <c:v>1717.9348823025509</c:v>
                </c:pt>
                <c:pt idx="792">
                  <c:v>1749.5687885900099</c:v>
                </c:pt>
                <c:pt idx="793">
                  <c:v>1782.0084636103459</c:v>
                </c:pt>
                <c:pt idx="794">
                  <c:v>1815.2674844299258</c:v>
                </c:pt>
                <c:pt idx="795">
                  <c:v>1849.3592630019721</c:v>
                </c:pt>
                <c:pt idx="796">
                  <c:v>1884.2970039602571</c:v>
                </c:pt>
                <c:pt idx="797">
                  <c:v>1920.093659377658</c:v>
                </c:pt>
                <c:pt idx="798">
                  <c:v>1956.761880356054</c:v>
                </c:pt>
                <c:pt idx="799">
                  <c:v>1994.3139653141159</c:v>
                </c:pt>
                <c:pt idx="800">
                  <c:v>2032.7618048420879</c:v>
                </c:pt>
                <c:pt idx="801">
                  <c:v>2072.1168229947107</c:v>
                </c:pt>
                <c:pt idx="802">
                  <c:v>2112.3899148977021</c:v>
                </c:pt>
                <c:pt idx="803">
                  <c:v>2153.5913805483797</c:v>
                </c:pt>
                <c:pt idx="804">
                  <c:v>2195.7308546975719</c:v>
                </c:pt>
                <c:pt idx="805">
                  <c:v>2238.8172327089346</c:v>
                </c:pt>
                <c:pt idx="806">
                  <c:v>2282.8585923005121</c:v>
                </c:pt>
                <c:pt idx="807">
                  <c:v>2327.8621110874874</c:v>
                </c:pt>
                <c:pt idx="808">
                  <c:v>2373.8339798574671</c:v>
                </c:pt>
                <c:pt idx="809">
                  <c:v>2420.7793115271161</c:v>
                </c:pt>
                <c:pt idx="810">
                  <c:v>2468.7020457482963</c:v>
                </c:pt>
                <c:pt idx="811">
                  <c:v>2517.604849152714</c:v>
                </c:pt>
                <c:pt idx="812">
                  <c:v>2567.4890112500002</c:v>
                </c:pt>
                <c:pt idx="813">
                  <c:v>2618.3543360208773</c:v>
                </c:pt>
                <c:pt idx="814">
                  <c:v>2670.1990292796268</c:v>
                </c:pt>
                <c:pt idx="815">
                  <c:v>2723.0195819133769</c:v>
                </c:pt>
                <c:pt idx="816">
                  <c:v>2776.8106491448389</c:v>
                </c:pt>
                <c:pt idx="817">
                  <c:v>2831.5649260078367</c:v>
                </c:pt>
                <c:pt idx="818">
                  <c:v>2887.2730192705089</c:v>
                </c:pt>
                <c:pt idx="819">
                  <c:v>2943.9233160918134</c:v>
                </c:pt>
                <c:pt idx="820">
                  <c:v>3001.5018497523988</c:v>
                </c:pt>
                <c:pt idx="821">
                  <c:v>3059.9921628586662</c:v>
                </c:pt>
                <c:pt idx="822">
                  <c:v>3119.3751684834824</c:v>
                </c:pt>
                <c:pt idx="823">
                  <c:v>3179.6290097743367</c:v>
                </c:pt>
                <c:pt idx="824">
                  <c:v>3240.7289186319699</c:v>
                </c:pt>
                <c:pt idx="825">
                  <c:v>3302.6470741378598</c:v>
                </c:pt>
                <c:pt idx="826">
                  <c:v>3365.352461490379</c:v>
                </c:pt>
                <c:pt idx="827">
                  <c:v>3428.8107322917558</c:v>
                </c:pt>
                <c:pt idx="828">
                  <c:v>3492.9840671150937</c:v>
                </c:pt>
                <c:pt idx="829">
                  <c:v>3557.8310413708809</c:v>
                </c:pt>
                <c:pt idx="830">
                  <c:v>3623.3064955814862</c:v>
                </c:pt>
                <c:pt idx="831">
                  <c:v>3689.3614112679661</c:v>
                </c:pt>
                <c:pt idx="832">
                  <c:v>3755.9427937428159</c:v>
                </c:pt>
                <c:pt idx="833">
                  <c:v>3822.9935631970402</c:v>
                </c:pt>
                <c:pt idx="834">
                  <c:v>3890.4524555582902</c:v>
                </c:pt>
                <c:pt idx="835">
                  <c:v>3958.2539346841222</c:v>
                </c:pt>
                <c:pt idx="836">
                  <c:v>4026.328117535872</c:v>
                </c:pt>
                <c:pt idx="837">
                  <c:v>4094.6007140534202</c:v>
                </c:pt>
                <c:pt idx="838">
                  <c:v>4162.9929835182274</c:v>
                </c:pt>
                <c:pt idx="839">
                  <c:v>4231.4217092462395</c:v>
                </c:pt>
                <c:pt idx="840">
                  <c:v>4299.7991934970114</c:v>
                </c:pt>
                <c:pt idx="841">
                  <c:v>4368.0332745114847</c:v>
                </c:pt>
                <c:pt idx="842">
                  <c:v>4436.0273676014804</c:v>
                </c:pt>
                <c:pt idx="843">
                  <c:v>4503.6805322043401</c:v>
                </c:pt>
                <c:pt idx="844">
                  <c:v>4570.8875667811944</c:v>
                </c:pt>
                <c:pt idx="845">
                  <c:v>4637.5391333813614</c:v>
                </c:pt>
                <c:pt idx="846">
                  <c:v>4703.5219136070746</c:v>
                </c:pt>
                <c:pt idx="847">
                  <c:v>4768.7187975962661</c:v>
                </c:pt>
                <c:pt idx="848">
                  <c:v>4833.0091074930824</c:v>
                </c:pt>
                <c:pt idx="849">
                  <c:v>4896.2688566877814</c:v>
                </c:pt>
                <c:pt idx="850">
                  <c:v>4958.3710458925698</c:v>
                </c:pt>
                <c:pt idx="851">
                  <c:v>5019.1859968559666</c:v>
                </c:pt>
                <c:pt idx="852">
                  <c:v>5078.5817242250314</c:v>
                </c:pt>
                <c:pt idx="853">
                  <c:v>5136.4243457289986</c:v>
                </c:pt>
                <c:pt idx="854">
                  <c:v>5192.5785304826049</c:v>
                </c:pt>
                <c:pt idx="855">
                  <c:v>5246.9079848004376</c:v>
                </c:pt>
                <c:pt idx="856">
                  <c:v>5299.2759744672949</c:v>
                </c:pt>
                <c:pt idx="857">
                  <c:v>5349.5458819348905</c:v>
                </c:pt>
                <c:pt idx="858">
                  <c:v>5397.5817964145645</c:v>
                </c:pt>
                <c:pt idx="859">
                  <c:v>5443.2491343093734</c:v>
                </c:pt>
                <c:pt idx="860">
                  <c:v>5486.4152868942274</c:v>
                </c:pt>
                <c:pt idx="861">
                  <c:v>5526.9502916040647</c:v>
                </c:pt>
                <c:pt idx="862">
                  <c:v>5564.7275227468281</c:v>
                </c:pt>
                <c:pt idx="863">
                  <c:v>5599.6243969247225</c:v>
                </c:pt>
                <c:pt idx="864">
                  <c:v>5631.5230879324017</c:v>
                </c:pt>
                <c:pt idx="865">
                  <c:v>5660.3112454236398</c:v>
                </c:pt>
                <c:pt idx="866">
                  <c:v>5685.8827111972614</c:v>
                </c:pt>
                <c:pt idx="867">
                  <c:v>5708.1382265779148</c:v>
                </c:pt>
                <c:pt idx="868">
                  <c:v>5726.9861240461314</c:v>
                </c:pt>
                <c:pt idx="869">
                  <c:v>5742.3429960468984</c:v>
                </c:pt>
                <c:pt idx="870">
                  <c:v>5754.1343337516619</c:v>
                </c:pt>
                <c:pt idx="871">
                  <c:v>5762.2951285119416</c:v>
                </c:pt>
                <c:pt idx="872">
                  <c:v>5766.7704287984379</c:v>
                </c:pt>
                <c:pt idx="873">
                  <c:v>5767.5158456007484</c:v>
                </c:pt>
                <c:pt idx="874">
                  <c:v>5764.4979995544145</c:v>
                </c:pt>
                <c:pt idx="875">
                  <c:v>5757.6949034813397</c:v>
                </c:pt>
                <c:pt idx="876">
                  <c:v>5747.0962745623056</c:v>
                </c:pt>
                <c:pt idx="877">
                  <c:v>5732.7037710150262</c:v>
                </c:pt>
                <c:pt idx="878">
                  <c:v>5714.5311489115902</c:v>
                </c:pt>
                <c:pt idx="879">
                  <c:v>5692.6043356315304</c:v>
                </c:pt>
                <c:pt idx="880">
                  <c:v>5666.9614173991486</c:v>
                </c:pt>
                <c:pt idx="881">
                  <c:v>5637.6525393744168</c:v>
                </c:pt>
                <c:pt idx="882">
                  <c:v>5604.7397178460169</c:v>
                </c:pt>
                <c:pt idx="883">
                  <c:v>5568.2965651912154</c:v>
                </c:pt>
                <c:pt idx="884">
                  <c:v>5528.4079293895802</c:v>
                </c:pt>
                <c:pt idx="885">
                  <c:v>5485.1694510070956</c:v>
                </c:pt>
                <c:pt idx="886">
                  <c:v>5438.6870416471884</c:v>
                </c:pt>
                <c:pt idx="887">
                  <c:v>5389.0762889097014</c:v>
                </c:pt>
                <c:pt idx="888">
                  <c:v>5336.4617938555484</c:v>
                </c:pt>
                <c:pt idx="889">
                  <c:v>5280.9764478459419</c:v>
                </c:pt>
                <c:pt idx="890">
                  <c:v>5222.7606563774734</c:v>
                </c:pt>
                <c:pt idx="891">
                  <c:v>5161.9615181623103</c:v>
                </c:pt>
                <c:pt idx="892">
                  <c:v>5098.7319681901627</c:v>
                </c:pt>
                <c:pt idx="893">
                  <c:v>5033.2298938464164</c:v>
                </c:pt>
                <c:pt idx="894">
                  <c:v>4965.6172333468139</c:v>
                </c:pt>
                <c:pt idx="895">
                  <c:v>4896.0590657793509</c:v>
                </c:pt>
                <c:pt idx="896">
                  <c:v>4824.7227019228403</c:v>
                </c:pt>
                <c:pt idx="897">
                  <c:v>4751.7767847459008</c:v>
                </c:pt>
                <c:pt idx="898">
                  <c:v>4677.3904080857665</c:v>
                </c:pt>
                <c:pt idx="899">
                  <c:v>4601.7322614828954</c:v>
                </c:pt>
                <c:pt idx="900">
                  <c:v>4524.9698085122818</c:v>
                </c:pt>
                <c:pt idx="901">
                  <c:v>4447.2685052282395</c:v>
                </c:pt>
                <c:pt idx="902">
                  <c:v>4368.7910645408447</c:v>
                </c:pt>
                <c:pt idx="903">
                  <c:v>4289.6967714940029</c:v>
                </c:pt>
                <c:pt idx="904">
                  <c:v>4210.1408535285336</c:v>
                </c:pt>
                <c:pt idx="905">
                  <c:v>4130.2739089157485</c:v>
                </c:pt>
                <c:pt idx="906">
                  <c:v>4050.241395649417</c:v>
                </c:pt>
                <c:pt idx="907">
                  <c:v>3970.1831822118111</c:v>
                </c:pt>
                <c:pt idx="908">
                  <c:v>3890.2331607867632</c:v>
                </c:pt>
                <c:pt idx="909">
                  <c:v>3810.5189227035903</c:v>
                </c:pt>
                <c:pt idx="910">
                  <c:v>3731.1614951646202</c:v>
                </c:pt>
                <c:pt idx="911">
                  <c:v>3652.2751376476654</c:v>
                </c:pt>
                <c:pt idx="912">
                  <c:v>3573.9671957875062</c:v>
                </c:pt>
                <c:pt idx="913">
                  <c:v>3496.3380100359632</c:v>
                </c:pt>
                <c:pt idx="914">
                  <c:v>3419.4808759729467</c:v>
                </c:pt>
                <c:pt idx="915">
                  <c:v>3343.4820528008172</c:v>
                </c:pt>
                <c:pt idx="916">
                  <c:v>3268.4208162900622</c:v>
                </c:pt>
                <c:pt idx="917">
                  <c:v>3194.3695522611497</c:v>
                </c:pt>
                <c:pt idx="918">
                  <c:v>3121.3938865735763</c:v>
                </c:pt>
                <c:pt idx="919">
                  <c:v>3049.552847549226</c:v>
                </c:pt>
                <c:pt idx="920">
                  <c:v>2978.899056772264</c:v>
                </c:pt>
                <c:pt idx="921">
                  <c:v>2909.4789442770812</c:v>
                </c:pt>
                <c:pt idx="922">
                  <c:v>2841.3329842546632</c:v>
                </c:pt>
                <c:pt idx="923">
                  <c:v>2774.4959475608962</c:v>
                </c:pt>
                <c:pt idx="924">
                  <c:v>2708.9971675026222</c:v>
                </c:pt>
                <c:pt idx="925">
                  <c:v>2644.8608155897668</c:v>
                </c:pt>
                <c:pt idx="926">
                  <c:v>2582.106184176916</c:v>
                </c:pt>
                <c:pt idx="927">
                  <c:v>2520.747973164513</c:v>
                </c:pt>
                <c:pt idx="928">
                  <c:v>2460.7965781848807</c:v>
                </c:pt>
                <c:pt idx="929">
                  <c:v>2402.2583779559882</c:v>
                </c:pt>
                <c:pt idx="930">
                  <c:v>2345.1360187420482</c:v>
                </c:pt>
                <c:pt idx="931">
                  <c:v>2289.4286941112387</c:v>
                </c:pt>
                <c:pt idx="932">
                  <c:v>2235.1324184237187</c:v>
                </c:pt>
                <c:pt idx="933">
                  <c:v>2182.2402927152298</c:v>
                </c:pt>
                <c:pt idx="934">
                  <c:v>2130.7427618612537</c:v>
                </c:pt>
                <c:pt idx="935">
                  <c:v>2080.6278621120009</c:v>
                </c:pt>
                <c:pt idx="936">
                  <c:v>2031.8814582789241</c:v>
                </c:pt>
                <c:pt idx="937">
                  <c:v>1984.4874700278078</c:v>
                </c:pt>
                <c:pt idx="938">
                  <c:v>1938.42808689255</c:v>
                </c:pt>
                <c:pt idx="939">
                  <c:v>1893.6839717662031</c:v>
                </c:pt>
                <c:pt idx="940">
                  <c:v>1850.2344527528098</c:v>
                </c:pt>
                <c:pt idx="941">
                  <c:v>1808.057703375968</c:v>
                </c:pt>
                <c:pt idx="942">
                  <c:v>1767.1309112373203</c:v>
                </c:pt>
                <c:pt idx="943">
                  <c:v>1727.430435302296</c:v>
                </c:pt>
                <c:pt idx="944">
                  <c:v>1688.9319520611411</c:v>
                </c:pt>
                <c:pt idx="945">
                  <c:v>1651.6105908733498</c:v>
                </c:pt>
                <c:pt idx="946">
                  <c:v>1615.4410588511159</c:v>
                </c:pt>
                <c:pt idx="947">
                  <c:v>1580.3977556765321</c:v>
                </c:pt>
                <c:pt idx="948">
                  <c:v>1546.454878776796</c:v>
                </c:pt>
                <c:pt idx="949">
                  <c:v>1513.5865193030311</c:v>
                </c:pt>
                <c:pt idx="950">
                  <c:v>1481.766749373101</c:v>
                </c:pt>
                <c:pt idx="951">
                  <c:v>1450.9697010470281</c:v>
                </c:pt>
                <c:pt idx="952">
                  <c:v>1421.1696375064998</c:v>
                </c:pt>
                <c:pt idx="953">
                  <c:v>1392.3410169083054</c:v>
                </c:pt>
                <c:pt idx="954">
                  <c:v>1364.4585493758291</c:v>
                </c:pt>
                <c:pt idx="955">
                  <c:v>1337.497247583605</c:v>
                </c:pt>
                <c:pt idx="956">
                  <c:v>1311.432471378685</c:v>
                </c:pt>
                <c:pt idx="957">
                  <c:v>1286.2399668680171</c:v>
                </c:pt>
                <c:pt idx="958">
                  <c:v>1261.8959003859629</c:v>
                </c:pt>
                <c:pt idx="959">
                  <c:v>1238.376887738852</c:v>
                </c:pt>
                <c:pt idx="960">
                  <c:v>1215.6600191056109</c:v>
                </c:pt>
                <c:pt idx="961">
                  <c:v>1193.7228799550201</c:v>
                </c:pt>
                <c:pt idx="962">
                  <c:v>1172.5435683211881</c:v>
                </c:pt>
                <c:pt idx="963">
                  <c:v>1152.1007087598728</c:v>
                </c:pt>
                <c:pt idx="964">
                  <c:v>1132.3734632892929</c:v>
                </c:pt>
                <c:pt idx="965">
                  <c:v>1113.3415396003779</c:v>
                </c:pt>
                <c:pt idx="966">
                  <c:v>1094.9851968031151</c:v>
                </c:pt>
                <c:pt idx="967">
                  <c:v>1077.2852489577858</c:v>
                </c:pt>
                <c:pt idx="968">
                  <c:v>1060.2230666226631</c:v>
                </c:pt>
                <c:pt idx="969">
                  <c:v>1043.7805766331101</c:v>
                </c:pt>
                <c:pt idx="970">
                  <c:v>1027.9402603111851</c:v>
                </c:pt>
                <c:pt idx="971">
                  <c:v>1012.685150289618</c:v>
                </c:pt>
                <c:pt idx="972">
                  <c:v>997.99882611967803</c:v>
                </c:pt>
                <c:pt idx="973">
                  <c:v>983.86540881878739</c:v>
                </c:pt>
                <c:pt idx="974">
                  <c:v>970.26955450089804</c:v>
                </c:pt>
                <c:pt idx="975">
                  <c:v>957.19644722046451</c:v>
                </c:pt>
                <c:pt idx="976">
                  <c:v>944.63179114967352</c:v>
                </c:pt>
                <c:pt idx="977">
                  <c:v>932.56180219771738</c:v>
                </c:pt>
                <c:pt idx="978">
                  <c:v>920.97319917128914</c:v>
                </c:pt>
                <c:pt idx="979">
                  <c:v>909.85319456594038</c:v>
                </c:pt>
                <c:pt idx="980">
                  <c:v>899.18948506972276</c:v>
                </c:pt>
                <c:pt idx="981">
                  <c:v>888.97024185225507</c:v>
                </c:pt>
                <c:pt idx="982">
                  <c:v>879.18410070541017</c:v>
                </c:pt>
                <c:pt idx="983">
                  <c:v>869.82015209457916</c:v>
                </c:pt>
                <c:pt idx="984">
                  <c:v>860.86793117378738</c:v>
                </c:pt>
                <c:pt idx="985">
                  <c:v>852.31740781167036</c:v>
                </c:pt>
                <c:pt idx="986">
                  <c:v>844.15897667058505</c:v>
                </c:pt>
                <c:pt idx="987">
                  <c:v>836.38344737583554</c:v>
                </c:pt>
                <c:pt idx="988">
                  <c:v>828.98203480808979</c:v>
                </c:pt>
                <c:pt idx="989">
                  <c:v>821.94634954756305</c:v>
                </c:pt>
                <c:pt idx="990">
                  <c:v>815.26838849538035</c:v>
                </c:pt>
                <c:pt idx="991">
                  <c:v>808.94052569389237</c:v>
                </c:pt>
                <c:pt idx="992">
                  <c:v>802.95550336485007</c:v>
                </c:pt>
                <c:pt idx="993">
                  <c:v>797.30642318163689</c:v>
                </c:pt>
                <c:pt idx="994">
                  <c:v>791.98673778929856</c:v>
                </c:pt>
                <c:pt idx="995">
                  <c:v>786.99024258385168</c:v>
                </c:pt>
                <c:pt idx="996">
                  <c:v>782.31106776052036</c:v>
                </c:pt>
                <c:pt idx="997">
                  <c:v>777.94367063858874</c:v>
                </c:pt>
                <c:pt idx="998">
                  <c:v>773.88282826912302</c:v>
                </c:pt>
                <c:pt idx="999">
                  <c:v>770.12363033032352</c:v>
                </c:pt>
              </c:numCache>
            </c:numRef>
          </c:val>
        </c:ser>
        <c:ser>
          <c:idx val="1"/>
          <c:order val="1"/>
          <c:tx>
            <c:strRef>
              <c:f>Sheet1!$B$1</c:f>
              <c:strCache>
                <c:ptCount val="1"/>
                <c:pt idx="0">
                  <c:v>Fox</c:v>
                </c:pt>
              </c:strCache>
            </c:strRef>
          </c:tx>
          <c:marker>
            <c:symbol val="none"/>
          </c:marker>
          <c:val>
            <c:numRef>
              <c:f>Sheet1!$B$2:$B$1001</c:f>
              <c:numCache>
                <c:formatCode>General</c:formatCode>
                <c:ptCount val="1000"/>
                <c:pt idx="0">
                  <c:v>2000</c:v>
                </c:pt>
                <c:pt idx="1">
                  <c:v>2010</c:v>
                </c:pt>
                <c:pt idx="2">
                  <c:v>2020.05</c:v>
                </c:pt>
                <c:pt idx="3">
                  <c:v>2030.1401497499999</c:v>
                </c:pt>
                <c:pt idx="4">
                  <c:v>2040.260357819076</c:v>
                </c:pt>
                <c:pt idx="5">
                  <c:v>2050.400314228536</c:v>
                </c:pt>
                <c:pt idx="6">
                  <c:v>2060.549514715517</c:v>
                </c:pt>
                <c:pt idx="7">
                  <c:v>2070.697286524829</c:v>
                </c:pt>
                <c:pt idx="8">
                  <c:v>2080.8328156083262</c:v>
                </c:pt>
                <c:pt idx="9">
                  <c:v>2090.9451750961603</c:v>
                </c:pt>
                <c:pt idx="10">
                  <c:v>2101.023354887488</c:v>
                </c:pt>
                <c:pt idx="11">
                  <c:v>2111.056292194211</c:v>
                </c:pt>
                <c:pt idx="12">
                  <c:v>2121.0329028592582</c:v>
                </c:pt>
                <c:pt idx="13">
                  <c:v>2130.9421132577772</c:v>
                </c:pt>
                <c:pt idx="14">
                  <c:v>2140.7728925833012</c:v>
                </c:pt>
                <c:pt idx="15">
                  <c:v>2150.5142853109187</c:v>
                </c:pt>
                <c:pt idx="16">
                  <c:v>2160.1554436269139</c:v>
                </c:pt>
                <c:pt idx="17">
                  <c:v>2169.6856596106263</c:v>
                </c:pt>
                <c:pt idx="18">
                  <c:v>2179.0943969551272</c:v>
                </c:pt>
                <c:pt idx="19">
                  <c:v>2188.3713220149457</c:v>
                </c:pt>
                <c:pt idx="20">
                  <c:v>2197.5063339753933</c:v>
                </c:pt>
                <c:pt idx="21">
                  <c:v>2206.4895939444073</c:v>
                </c:pt>
                <c:pt idx="22">
                  <c:v>2215.3115527778618</c:v>
                </c:pt>
                <c:pt idx="23">
                  <c:v>2223.9629774616137</c:v>
                </c:pt>
                <c:pt idx="24">
                  <c:v>2232.4349758876201</c:v>
                </c:pt>
                <c:pt idx="25">
                  <c:v>2240.7190198758512</c:v>
                </c:pt>
                <c:pt idx="26">
                  <c:v>2248.806966313166</c:v>
                </c:pt>
                <c:pt idx="27">
                  <c:v>2256.6910762968309</c:v>
                </c:pt>
                <c:pt idx="28">
                  <c:v>2264.3640321907792</c:v>
                </c:pt>
                <c:pt idx="29">
                  <c:v>2271.8189525230632</c:v>
                </c:pt>
                <c:pt idx="30">
                  <c:v>2279.0494046721601</c:v>
                </c:pt>
                <c:pt idx="31">
                  <c:v>2286.0494153122982</c:v>
                </c:pt>
                <c:pt idx="32">
                  <c:v>2292.8134786060232</c:v>
                </c:pt>
                <c:pt idx="33">
                  <c:v>2299.336562153755</c:v>
                </c:pt>
                <c:pt idx="34">
                  <c:v>2305.614110728352</c:v>
                </c:pt>
                <c:pt idx="35">
                  <c:v>2311.6420478400901</c:v>
                </c:pt>
                <c:pt idx="36">
                  <c:v>2317.416775195431</c:v>
                </c:pt>
                <c:pt idx="37">
                  <c:v>2322.9351701271512</c:v>
                </c:pt>
                <c:pt idx="38">
                  <c:v>2328.1945810877187</c:v>
                </c:pt>
                <c:pt idx="39">
                  <c:v>2333.1928213098345</c:v>
                </c:pt>
                <c:pt idx="40">
                  <c:v>2337.9281607483558</c:v>
                </c:pt>
                <c:pt idx="41">
                  <c:v>2342.3993164262733</c:v>
                </c:pt>
                <c:pt idx="42">
                  <c:v>2346.6054413147704</c:v>
                </c:pt>
                <c:pt idx="43">
                  <c:v>2350.5461118821122</c:v>
                </c:pt>
                <c:pt idx="44">
                  <c:v>2354.2213144485772</c:v>
                </c:pt>
                <c:pt idx="45">
                  <c:v>2357.631430488696</c:v>
                </c:pt>
                <c:pt idx="46">
                  <c:v>2360.7772210194257</c:v>
                </c:pt>
                <c:pt idx="47">
                  <c:v>2363.659810213635</c:v>
                </c:pt>
                <c:pt idx="48">
                  <c:v>2366.280668374689</c:v>
                </c:pt>
                <c:pt idx="49">
                  <c:v>2368.6415944046607</c:v>
                </c:pt>
                <c:pt idx="50">
                  <c:v>2370.744697893088</c:v>
                </c:pt>
                <c:pt idx="51">
                  <c:v>2372.5923809488768</c:v>
                </c:pt>
                <c:pt idx="52">
                  <c:v>2374.1873198898252</c:v>
                </c:pt>
                <c:pt idx="53">
                  <c:v>2375.5324468984472</c:v>
                </c:pt>
                <c:pt idx="54">
                  <c:v>2376.6309317446207</c:v>
                </c:pt>
                <c:pt idx="55">
                  <c:v>2377.4861636679407</c:v>
                </c:pt>
                <c:pt idx="56">
                  <c:v>2378.1017335043775</c:v>
                </c:pt>
                <c:pt idx="57">
                  <c:v>2378.4814161337422</c:v>
                </c:pt>
                <c:pt idx="58">
                  <c:v>2378.6291533167819</c:v>
                </c:pt>
                <c:pt idx="59">
                  <c:v>2378.5490369812323</c:v>
                </c:pt>
                <c:pt idx="60">
                  <c:v>2378.2452930100267</c:v>
                </c:pt>
                <c:pt idx="61">
                  <c:v>2377.7222655762407</c:v>
                </c:pt>
                <c:pt idx="62">
                  <c:v>2376.9844020615742</c:v>
                </c:pt>
                <c:pt idx="63">
                  <c:v>2376.0362385894946</c:v>
                </c:pt>
                <c:pt idx="64">
                  <c:v>2374.882386196286</c:v>
                </c:pt>
                <c:pt idx="65">
                  <c:v>2373.5275176581972</c:v>
                </c:pt>
                <c:pt idx="66">
                  <c:v>2371.9763549859003</c:v>
                </c:pt>
                <c:pt idx="67">
                  <c:v>2370.2336575936602</c:v>
                </c:pt>
                <c:pt idx="68">
                  <c:v>2368.3042111446898</c:v>
                </c:pt>
                <c:pt idx="69">
                  <c:v>2366.1928170703904</c:v>
                </c:pt>
                <c:pt idx="70">
                  <c:v>2363.9042827570097</c:v>
                </c:pt>
                <c:pt idx="71">
                  <c:v>2361.4434123904507</c:v>
                </c:pt>
                <c:pt idx="72">
                  <c:v>2358.8149984454922</c:v>
                </c:pt>
                <c:pt idx="73">
                  <c:v>2356.023813805517</c:v>
                </c:pt>
                <c:pt idx="74">
                  <c:v>2353.074604493419</c:v>
                </c:pt>
                <c:pt idx="75">
                  <c:v>2349.9720829960361</c:v>
                </c:pt>
                <c:pt idx="76">
                  <c:v>2346.7209221596036</c:v>
                </c:pt>
                <c:pt idx="77">
                  <c:v>2343.3257496352962</c:v>
                </c:pt>
                <c:pt idx="78">
                  <c:v>2339.7911428507996</c:v>
                </c:pt>
                <c:pt idx="79">
                  <c:v>2336.1216244850007</c:v>
                </c:pt>
                <c:pt idx="80">
                  <c:v>2332.3216584212569</c:v>
                </c:pt>
                <c:pt idx="81">
                  <c:v>2328.395646154645</c:v>
                </c:pt>
                <c:pt idx="82">
                  <c:v>2324.3479236294152</c:v>
                </c:pt>
                <c:pt idx="83">
                  <c:v>2320.1827584819607</c:v>
                </c:pt>
                <c:pt idx="84">
                  <c:v>2315.9043476655802</c:v>
                </c:pt>
                <c:pt idx="85">
                  <c:v>2311.5168154334369</c:v>
                </c:pt>
                <c:pt idx="86">
                  <c:v>2307.0242116568047</c:v>
                </c:pt>
                <c:pt idx="87">
                  <c:v>2302.4305104561722</c:v>
                </c:pt>
                <c:pt idx="88">
                  <c:v>2297.7396091235387</c:v>
                </c:pt>
                <c:pt idx="89">
                  <c:v>2292.9553273150909</c:v>
                </c:pt>
                <c:pt idx="90">
                  <c:v>2288.0814064937699</c:v>
                </c:pt>
                <c:pt idx="91">
                  <c:v>2283.1215096031242</c:v>
                </c:pt>
                <c:pt idx="92">
                  <c:v>2278.07922095308</c:v>
                </c:pt>
                <c:pt idx="93">
                  <c:v>2272.9580463008861</c:v>
                </c:pt>
                <c:pt idx="94">
                  <c:v>2267.7614131100499</c:v>
                </c:pt>
                <c:pt idx="95">
                  <c:v>2262.4926709716201</c:v>
                </c:pt>
                <c:pt idx="96">
                  <c:v>2257.1550921728253</c:v>
                </c:pt>
                <c:pt idx="97">
                  <c:v>2251.751872398977</c:v>
                </c:pt>
                <c:pt idx="98">
                  <c:v>2246.286131555421</c:v>
                </c:pt>
                <c:pt idx="99">
                  <c:v>2240.760914697034</c:v>
                </c:pt>
                <c:pt idx="100">
                  <c:v>2235.1791930537011</c:v>
                </c:pt>
                <c:pt idx="101">
                  <c:v>2229.5438651408595</c:v>
                </c:pt>
                <c:pt idx="102">
                  <c:v>2223.8577579451789</c:v>
                </c:pt>
                <c:pt idx="103">
                  <c:v>2218.1236281752808</c:v>
                </c:pt>
                <c:pt idx="104">
                  <c:v>2212.344163570287</c:v>
                </c:pt>
                <c:pt idx="105">
                  <c:v>2206.5219842559718</c:v>
                </c:pt>
                <c:pt idx="106">
                  <c:v>2200.6596441433248</c:v>
                </c:pt>
                <c:pt idx="107">
                  <c:v>2194.7596323608032</c:v>
                </c:pt>
                <c:pt idx="108">
                  <c:v>2188.8243747152401</c:v>
                </c:pt>
                <c:pt idx="109">
                  <c:v>2182.8562351750011</c:v>
                </c:pt>
                <c:pt idx="110">
                  <c:v>2176.8575173703907</c:v>
                </c:pt>
                <c:pt idx="111">
                  <c:v>2170.8304661060952</c:v>
                </c:pt>
                <c:pt idx="112">
                  <c:v>2164.7772688824102</c:v>
                </c:pt>
                <c:pt idx="113">
                  <c:v>2158.7000574194981</c:v>
                </c:pt>
                <c:pt idx="114">
                  <c:v>2152.6009091828987</c:v>
                </c:pt>
                <c:pt idx="115">
                  <c:v>2146.4818489060658</c:v>
                </c:pt>
                <c:pt idx="116">
                  <c:v>2140.3448501073299</c:v>
                </c:pt>
                <c:pt idx="117">
                  <c:v>2134.1918365988322</c:v>
                </c:pt>
                <c:pt idx="118">
                  <c:v>2128.0246839850097</c:v>
                </c:pt>
                <c:pt idx="119">
                  <c:v>2121.8452211487861</c:v>
                </c:pt>
                <c:pt idx="120">
                  <c:v>2115.6552317236087</c:v>
                </c:pt>
                <c:pt idx="121">
                  <c:v>2109.4564555499001</c:v>
                </c:pt>
                <c:pt idx="122">
                  <c:v>2103.250590114591</c:v>
                </c:pt>
                <c:pt idx="123">
                  <c:v>2097.0392919726642</c:v>
                </c:pt>
                <c:pt idx="124">
                  <c:v>2090.82417814973</c:v>
                </c:pt>
                <c:pt idx="125">
                  <c:v>2084.6068275249163</c:v>
                </c:pt>
                <c:pt idx="126">
                  <c:v>2078.3887821935759</c:v>
                </c:pt>
                <c:pt idx="127">
                  <c:v>2072.1715488089162</c:v>
                </c:pt>
                <c:pt idx="128">
                  <c:v>2065.9565999029342</c:v>
                </c:pt>
                <c:pt idx="129">
                  <c:v>2059.7453751857238</c:v>
                </c:pt>
                <c:pt idx="130">
                  <c:v>2053.5392828234262</c:v>
                </c:pt>
                <c:pt idx="131">
                  <c:v>2047.339700694668</c:v>
                </c:pt>
                <c:pt idx="132">
                  <c:v>2041.1479776256131</c:v>
                </c:pt>
                <c:pt idx="133">
                  <c:v>2034.9654346036559</c:v>
                </c:pt>
                <c:pt idx="134">
                  <c:v>2028.79336597007</c:v>
                </c:pt>
                <c:pt idx="135">
                  <c:v>2022.6330405917854</c:v>
                </c:pt>
                <c:pt idx="136">
                  <c:v>2016.4857030127512</c:v>
                </c:pt>
                <c:pt idx="137">
                  <c:v>2010.3525745849129</c:v>
                </c:pt>
                <c:pt idx="138">
                  <c:v>2004.2348545798598</c:v>
                </c:pt>
                <c:pt idx="139">
                  <c:v>1998.1337212807998</c:v>
                </c:pt>
                <c:pt idx="140">
                  <c:v>1992.0503330559648</c:v>
                </c:pt>
                <c:pt idx="141">
                  <c:v>1985.9858294137111</c:v>
                </c:pt>
                <c:pt idx="142">
                  <c:v>1979.9413320397678</c:v>
                </c:pt>
                <c:pt idx="143">
                  <c:v>1973.9179458174929</c:v>
                </c:pt>
                <c:pt idx="144">
                  <c:v>1967.9167598313331</c:v>
                </c:pt>
                <c:pt idx="145">
                  <c:v>1961.9388483543999</c:v>
                </c:pt>
                <c:pt idx="146">
                  <c:v>1955.9852718206112</c:v>
                </c:pt>
                <c:pt idx="147">
                  <c:v>1950.0570777819757</c:v>
                </c:pt>
                <c:pt idx="148">
                  <c:v>1944.1553018518198</c:v>
                </c:pt>
                <c:pt idx="149">
                  <c:v>1938.2809686344178</c:v>
                </c:pt>
                <c:pt idx="150">
                  <c:v>1932.4350926416462</c:v>
                </c:pt>
                <c:pt idx="151">
                  <c:v>1926.6186791973901</c:v>
                </c:pt>
                <c:pt idx="152">
                  <c:v>1920.8327253303978</c:v>
                </c:pt>
                <c:pt idx="153">
                  <c:v>1915.0782206558788</c:v>
                </c:pt>
                <c:pt idx="154">
                  <c:v>1909.3561482468988</c:v>
                </c:pt>
                <c:pt idx="155">
                  <c:v>1903.6674854958198</c:v>
                </c:pt>
                <c:pt idx="156">
                  <c:v>1898.0132049665949</c:v>
                </c:pt>
                <c:pt idx="157">
                  <c:v>1892.3942752385253</c:v>
                </c:pt>
                <c:pt idx="158">
                  <c:v>1886.8116617419971</c:v>
                </c:pt>
                <c:pt idx="159">
                  <c:v>1881.266327586575</c:v>
                </c:pt>
                <c:pt idx="160">
                  <c:v>1875.7592343826709</c:v>
                </c:pt>
                <c:pt idx="161">
                  <c:v>1870.2913430564568</c:v>
                </c:pt>
                <c:pt idx="162">
                  <c:v>1864.8636146593274</c:v>
                </c:pt>
                <c:pt idx="163">
                  <c:v>1859.4770111719431</c:v>
                </c:pt>
                <c:pt idx="164">
                  <c:v>1854.1324963035638</c:v>
                </c:pt>
                <c:pt idx="165">
                  <c:v>1848.8310362872996</c:v>
                </c:pt>
                <c:pt idx="166">
                  <c:v>1843.5736006713448</c:v>
                </c:pt>
                <c:pt idx="167">
                  <c:v>1838.3611631070241</c:v>
                </c:pt>
                <c:pt idx="168">
                  <c:v>1833.1947021339677</c:v>
                </c:pt>
                <c:pt idx="169">
                  <c:v>1828.0752019627962</c:v>
                </c:pt>
                <c:pt idx="170">
                  <c:v>1823.0036532554991</c:v>
                </c:pt>
                <c:pt idx="171">
                  <c:v>1817.9810539044731</c:v>
                </c:pt>
                <c:pt idx="172">
                  <c:v>1813.0084098097309</c:v>
                </c:pt>
                <c:pt idx="173">
                  <c:v>1808.0867356552451</c:v>
                </c:pt>
                <c:pt idx="174">
                  <c:v>1803.2170556843621</c:v>
                </c:pt>
                <c:pt idx="175">
                  <c:v>1798.4004044745659</c:v>
                </c:pt>
                <c:pt idx="176">
                  <c:v>1793.6378277119841</c:v>
                </c:pt>
                <c:pt idx="177">
                  <c:v>1788.9303829654309</c:v>
                </c:pt>
                <c:pt idx="178">
                  <c:v>1784.279140460497</c:v>
                </c:pt>
                <c:pt idx="179">
                  <c:v>1779.685183853524</c:v>
                </c:pt>
                <c:pt idx="180">
                  <c:v>1775.1496110055921</c:v>
                </c:pt>
                <c:pt idx="181">
                  <c:v>1770.6735347564706</c:v>
                </c:pt>
                <c:pt idx="182">
                  <c:v>1766.258083698561</c:v>
                </c:pt>
                <c:pt idx="183">
                  <c:v>1761.9044029504728</c:v>
                </c:pt>
                <c:pt idx="184">
                  <c:v>1757.613654930434</c:v>
                </c:pt>
                <c:pt idx="185">
                  <c:v>1753.387020128934</c:v>
                </c:pt>
                <c:pt idx="186">
                  <c:v>1749.2256978805071</c:v>
                </c:pt>
                <c:pt idx="187">
                  <c:v>1745.1309071341341</c:v>
                </c:pt>
                <c:pt idx="188">
                  <c:v>1741.1038872220829</c:v>
                </c:pt>
                <c:pt idx="189">
                  <c:v>1737.145898626195</c:v>
                </c:pt>
                <c:pt idx="190">
                  <c:v>1733.2582237414551</c:v>
                </c:pt>
                <c:pt idx="191">
                  <c:v>1729.4421676358559</c:v>
                </c:pt>
                <c:pt idx="192">
                  <c:v>1725.6990588058377</c:v>
                </c:pt>
                <c:pt idx="193">
                  <c:v>1722.0302499264048</c:v>
                </c:pt>
                <c:pt idx="194">
                  <c:v>1718.437118594735</c:v>
                </c:pt>
                <c:pt idx="195">
                  <c:v>1714.921068066428</c:v>
                </c:pt>
                <c:pt idx="196">
                  <c:v>1711.4835279828051</c:v>
                </c:pt>
                <c:pt idx="197">
                  <c:v>1708.1259550880411</c:v>
                </c:pt>
                <c:pt idx="198">
                  <c:v>1704.8498339344858</c:v>
                </c:pt>
                <c:pt idx="199">
                  <c:v>1701.65667757454</c:v>
                </c:pt>
                <c:pt idx="200">
                  <c:v>1698.5480282370927</c:v>
                </c:pt>
                <c:pt idx="201">
                  <c:v>1695.5254579866812</c:v>
                </c:pt>
                <c:pt idx="202">
                  <c:v>1692.590569362771</c:v>
                </c:pt>
                <c:pt idx="203">
                  <c:v>1689.7449959972741</c:v>
                </c:pt>
                <c:pt idx="204">
                  <c:v>1686.99040320721</c:v>
                </c:pt>
                <c:pt idx="205">
                  <c:v>1684.3284885597698</c:v>
                </c:pt>
                <c:pt idx="206">
                  <c:v>1681.7609824069129</c:v>
                </c:pt>
                <c:pt idx="207">
                  <c:v>1679.2896483859049</c:v>
                </c:pt>
                <c:pt idx="208">
                  <c:v>1676.9162838824111</c:v>
                </c:pt>
                <c:pt idx="209">
                  <c:v>1674.6427204521549</c:v>
                </c:pt>
                <c:pt idx="210">
                  <c:v>1672.4708241971221</c:v>
                </c:pt>
                <c:pt idx="211">
                  <c:v>1670.4024960917641</c:v>
                </c:pt>
                <c:pt idx="212">
                  <c:v>1668.43967225454</c:v>
                </c:pt>
                <c:pt idx="213">
                  <c:v>1666.5843241596488</c:v>
                </c:pt>
                <c:pt idx="214">
                  <c:v>1664.8384587836281</c:v>
                </c:pt>
                <c:pt idx="215">
                  <c:v>1663.204118680753</c:v>
                </c:pt>
                <c:pt idx="216">
                  <c:v>1661.6833819815508</c:v>
                </c:pt>
                <c:pt idx="217">
                  <c:v>1660.2783623073708</c:v>
                </c:pt>
                <c:pt idx="218">
                  <c:v>1658.9912085943538</c:v>
                </c:pt>
                <c:pt idx="219">
                  <c:v>1657.8241048193595</c:v>
                </c:pt>
                <c:pt idx="220">
                  <c:v>1656.779269619967</c:v>
                </c:pt>
                <c:pt idx="221">
                  <c:v>1655.8589558002361</c:v>
                </c:pt>
                <c:pt idx="222">
                  <c:v>1655.0654497138328</c:v>
                </c:pt>
                <c:pt idx="223">
                  <c:v>1654.4010705148678</c:v>
                </c:pt>
                <c:pt idx="224">
                  <c:v>1653.868169267073</c:v>
                </c:pt>
                <c:pt idx="225">
                  <c:v>1653.4691279011101</c:v>
                </c:pt>
                <c:pt idx="226">
                  <c:v>1653.2063580093159</c:v>
                </c:pt>
                <c:pt idx="227">
                  <c:v>1653.0822994668158</c:v>
                </c:pt>
                <c:pt idx="228">
                  <c:v>1653.0994188673201</c:v>
                </c:pt>
                <c:pt idx="229">
                  <c:v>1653.2602077616611</c:v>
                </c:pt>
                <c:pt idx="230">
                  <c:v>1653.5671806861451</c:v>
                </c:pt>
                <c:pt idx="231">
                  <c:v>1654.0228729682881</c:v>
                </c:pt>
                <c:pt idx="232">
                  <c:v>1654.6298382958407</c:v>
                </c:pt>
                <c:pt idx="233">
                  <c:v>1655.3906460357848</c:v>
                </c:pt>
                <c:pt idx="234">
                  <c:v>1656.30787828854</c:v>
                </c:pt>
                <c:pt idx="235">
                  <c:v>1657.3841266634297</c:v>
                </c:pt>
                <c:pt idx="236">
                  <c:v>1658.6219887601051</c:v>
                </c:pt>
                <c:pt idx="237">
                  <c:v>1660.024064340922</c:v>
                </c:pt>
                <c:pt idx="238">
                  <c:v>1661.592951179412</c:v>
                </c:pt>
                <c:pt idx="239">
                  <c:v>1663.3312405691697</c:v>
                </c:pt>
                <c:pt idx="240">
                  <c:v>1665.2415124782651</c:v>
                </c:pt>
                <c:pt idx="241">
                  <c:v>1667.3263303337778</c:v>
                </c:pt>
                <c:pt idx="242">
                  <c:v>1669.5882354220571</c:v>
                </c:pt>
                <c:pt idx="243">
                  <c:v>1672.0297408898798</c:v>
                </c:pt>
                <c:pt idx="244">
                  <c:v>1674.6533253329192</c:v>
                </c:pt>
                <c:pt idx="245">
                  <c:v>1677.4614259583898</c:v>
                </c:pt>
                <c:pt idx="246">
                  <c:v>1680.456431309407</c:v>
                </c:pt>
                <c:pt idx="247">
                  <c:v>1683.6406735404871</c:v>
                </c:pt>
                <c:pt idx="248">
                  <c:v>1687.0164202339668</c:v>
                </c:pt>
                <c:pt idx="249">
                  <c:v>1690.5858657496237</c:v>
                </c:pt>
                <c:pt idx="250">
                  <c:v>1694.3511221008248</c:v>
                </c:pt>
                <c:pt idx="251">
                  <c:v>1698.3142093538027</c:v>
                </c:pt>
                <c:pt idx="252">
                  <c:v>1702.4770455476059</c:v>
                </c:pt>
                <c:pt idx="253">
                  <c:v>1706.8414361363739</c:v>
                </c:pt>
                <c:pt idx="254">
                  <c:v>1711.4090629582711</c:v>
                </c:pt>
                <c:pt idx="255">
                  <c:v>1716.1814727381598</c:v>
                </c:pt>
                <c:pt idx="256">
                  <c:v>1721.1600651364399</c:v>
                </c:pt>
                <c:pt idx="257">
                  <c:v>1726.3460803589098</c:v>
                </c:pt>
                <c:pt idx="258">
                  <c:v>1731.7405863485571</c:v>
                </c:pt>
                <c:pt idx="259">
                  <c:v>1737.344465584164</c:v>
                </c:pt>
                <c:pt idx="260">
                  <c:v>1743.1584015164287</c:v>
                </c:pt>
                <c:pt idx="261">
                  <c:v>1749.1828646778217</c:v>
                </c:pt>
                <c:pt idx="262">
                  <c:v>1755.418098508268</c:v>
                </c:pt>
                <c:pt idx="263">
                  <c:v>1761.8641049454156</c:v>
                </c:pt>
                <c:pt idx="264">
                  <c:v>1768.5206298347291</c:v>
                </c:pt>
                <c:pt idx="265">
                  <c:v>1775.3871482211348</c:v>
                </c:pt>
                <c:pt idx="266">
                  <c:v>1782.4628495918628</c:v>
                </c:pt>
                <c:pt idx="267">
                  <c:v>1789.7466231464061</c:v>
                </c:pt>
                <c:pt idx="268">
                  <c:v>1797.237043177372</c:v>
                </c:pt>
                <c:pt idx="269">
                  <c:v>1804.932354653077</c:v>
                </c:pt>
                <c:pt idx="270">
                  <c:v>1812.8304590996659</c:v>
                </c:pt>
                <c:pt idx="271">
                  <c:v>1820.9289008877181</c:v>
                </c:pt>
                <c:pt idx="272">
                  <c:v>1829.22485403461</c:v>
                </c:pt>
                <c:pt idx="273">
                  <c:v>1837.715109640161</c:v>
                </c:pt>
                <c:pt idx="274">
                  <c:v>1846.3960640782998</c:v>
                </c:pt>
                <c:pt idx="275">
                  <c:v>1855.2637080728048</c:v>
                </c:pt>
                <c:pt idx="276">
                  <c:v>1864.313616788025</c:v>
                </c:pt>
                <c:pt idx="277">
                  <c:v>1873.540941069489</c:v>
                </c:pt>
                <c:pt idx="278">
                  <c:v>1882.940399969945</c:v>
                </c:pt>
                <c:pt idx="279">
                  <c:v>1892.506274697161</c:v>
                </c:pt>
                <c:pt idx="280">
                  <c:v>1902.2324041184368</c:v>
                </c:pt>
                <c:pt idx="281">
                  <c:v>1912.112181954057</c:v>
                </c:pt>
                <c:pt idx="282">
                  <c:v>1922.1385557870371</c:v>
                </c:pt>
                <c:pt idx="283">
                  <c:v>1932.3040280106256</c:v>
                </c:pt>
                <c:pt idx="284">
                  <c:v>1942.6006588263799</c:v>
                </c:pt>
                <c:pt idx="285">
                  <c:v>1953.0200713948791</c:v>
                </c:pt>
                <c:pt idx="286">
                  <c:v>1963.5534592301158</c:v>
                </c:pt>
                <c:pt idx="287">
                  <c:v>1974.191595912843</c:v>
                </c:pt>
                <c:pt idx="288">
                  <c:v>1984.924847182956</c:v>
                </c:pt>
                <c:pt idx="289">
                  <c:v>1995.74318545248</c:v>
                </c:pt>
                <c:pt idx="290">
                  <c:v>2006.6362067610551</c:v>
                </c:pt>
                <c:pt idx="291">
                  <c:v>2017.5931501744458</c:v>
                </c:pt>
                <c:pt idx="292">
                  <c:v>2028.602919603989</c:v>
                </c:pt>
                <c:pt idx="293">
                  <c:v>2039.6541080010848</c:v>
                </c:pt>
                <c:pt idx="294">
                  <c:v>2050.7350238564622</c:v>
                </c:pt>
                <c:pt idx="295">
                  <c:v>2061.8337199088496</c:v>
                </c:pt>
                <c:pt idx="296">
                  <c:v>2072.9380239427392</c:v>
                </c:pt>
                <c:pt idx="297">
                  <c:v>2084.0355715306105</c:v>
                </c:pt>
                <c:pt idx="298">
                  <c:v>2095.1138405497782</c:v>
                </c:pt>
                <c:pt idx="299">
                  <c:v>2106.1601872833512</c:v>
                </c:pt>
                <c:pt idx="300">
                  <c:v>2117.161883890733</c:v>
                </c:pt>
                <c:pt idx="301">
                  <c:v>2128.106157016327</c:v>
                </c:pt>
                <c:pt idx="302">
                  <c:v>2138.9802272862521</c:v>
                </c:pt>
                <c:pt idx="303">
                  <c:v>2149.771349429353</c:v>
                </c:pt>
                <c:pt idx="304">
                  <c:v>2160.466852747129</c:v>
                </c:pt>
                <c:pt idx="305">
                  <c:v>2171.054181649059</c:v>
                </c:pt>
                <c:pt idx="306">
                  <c:v>2181.5209359650789</c:v>
                </c:pt>
                <c:pt idx="307">
                  <c:v>2191.854910745787</c:v>
                </c:pt>
                <c:pt idx="308">
                  <c:v>2202.0441352634402</c:v>
                </c:pt>
                <c:pt idx="309">
                  <c:v>2212.0769109329572</c:v>
                </c:pt>
                <c:pt idx="310">
                  <c:v>2221.9418478817852</c:v>
                </c:pt>
                <c:pt idx="311">
                  <c:v>2231.6278999107426</c:v>
                </c:pt>
                <c:pt idx="312">
                  <c:v>2241.124397604307</c:v>
                </c:pt>
                <c:pt idx="313">
                  <c:v>2250.4210793676657</c:v>
                </c:pt>
                <c:pt idx="314">
                  <c:v>2259.5081201910189</c:v>
                </c:pt>
                <c:pt idx="315">
                  <c:v>2268.3761579642073</c:v>
                </c:pt>
                <c:pt idx="316">
                  <c:v>2277.0163171919271</c:v>
                </c:pt>
                <c:pt idx="317">
                  <c:v>2285.4202299871718</c:v>
                </c:pt>
                <c:pt idx="318">
                  <c:v>2293.580054247881</c:v>
                </c:pt>
                <c:pt idx="319">
                  <c:v>2301.4884889520613</c:v>
                </c:pt>
                <c:pt idx="320">
                  <c:v>2309.1387865345023</c:v>
                </c:pt>
                <c:pt idx="321">
                  <c:v>2316.5247623364212</c:v>
                </c:pt>
                <c:pt idx="322">
                  <c:v>2323.6408011485337</c:v>
                </c:pt>
                <c:pt idx="323">
                  <c:v>2330.481860891749</c:v>
                </c:pt>
                <c:pt idx="324">
                  <c:v>2337.0434735069662</c:v>
                </c:pt>
                <c:pt idx="325">
                  <c:v>2343.3217431466201</c:v>
                </c:pt>
                <c:pt idx="326">
                  <c:v>2349.3133417819322</c:v>
                </c:pt>
                <c:pt idx="327">
                  <c:v>2355.0155023580924</c:v>
                </c:pt>
                <c:pt idx="328">
                  <c:v>2360.426009645259</c:v>
                </c:pt>
                <c:pt idx="329">
                  <c:v>2365.5431889471042</c:v>
                </c:pt>
                <c:pt idx="330">
                  <c:v>2370.3658928382347</c:v>
                </c:pt>
                <c:pt idx="331">
                  <c:v>2374.8934861111052</c:v>
                </c:pt>
                <c:pt idx="332">
                  <c:v>2379.1258291180393</c:v>
                </c:pt>
                <c:pt idx="333">
                  <c:v>2383.0632596966307</c:v>
                </c:pt>
                <c:pt idx="334">
                  <c:v>2386.7065738681399</c:v>
                </c:pt>
                <c:pt idx="335">
                  <c:v>2390.0570054975642</c:v>
                </c:pt>
                <c:pt idx="336">
                  <c:v>2393.1162050993048</c:v>
                </c:pt>
                <c:pt idx="337">
                  <c:v>2395.8862179686939</c:v>
                </c:pt>
                <c:pt idx="338">
                  <c:v>2398.3694618122081</c:v>
                </c:pt>
                <c:pt idx="339">
                  <c:v>2400.5687040414909</c:v>
                </c:pt>
                <c:pt idx="340">
                  <c:v>2402.4870388871705</c:v>
                </c:pt>
                <c:pt idx="341">
                  <c:v>2404.1278644783347</c:v>
                </c:pt>
                <c:pt idx="342">
                  <c:v>2405.4948600234798</c:v>
                </c:pt>
                <c:pt idx="343">
                  <c:v>2406.5919632163946</c:v>
                </c:pt>
                <c:pt idx="344">
                  <c:v>2407.4233479804971</c:v>
                </c:pt>
                <c:pt idx="345">
                  <c:v>2407.9934026525807</c:v>
                </c:pt>
                <c:pt idx="346">
                  <c:v>2408.306708695663</c:v>
                </c:pt>
                <c:pt idx="347">
                  <c:v>2408.368020019599</c:v>
                </c:pt>
                <c:pt idx="348">
                  <c:v>2408.1822429764102</c:v>
                </c:pt>
                <c:pt idx="349">
                  <c:v>2407.7544170876708</c:v>
                </c:pt>
                <c:pt idx="350">
                  <c:v>2407.0896965501042</c:v>
                </c:pt>
                <c:pt idx="351">
                  <c:v>2406.193332556566</c:v>
                </c:pt>
                <c:pt idx="352">
                  <c:v>2405.0706564601492</c:v>
                </c:pt>
                <c:pt idx="353">
                  <c:v>2403.727063801859</c:v>
                </c:pt>
                <c:pt idx="354">
                  <c:v>2402.1679992123968</c:v>
                </c:pt>
                <c:pt idx="355">
                  <c:v>2400.3989421943652</c:v>
                </c:pt>
                <c:pt idx="356">
                  <c:v>2398.4253937826552</c:v>
                </c:pt>
                <c:pt idx="357">
                  <c:v>2396.2528640762039</c:v>
                </c:pt>
                <c:pt idx="358">
                  <c:v>2393.886860628907</c:v>
                </c:pt>
                <c:pt idx="359">
                  <c:v>2391.3328776834746</c:v>
                </c:pt>
                <c:pt idx="360">
                  <c:v>2388.5963862271342</c:v>
                </c:pt>
                <c:pt idx="361">
                  <c:v>2385.6828248472239</c:v>
                </c:pt>
                <c:pt idx="362">
                  <c:v>2382.5975913587017</c:v>
                </c:pt>
                <c:pt idx="363">
                  <c:v>2379.3460351766057</c:v>
                </c:pt>
                <c:pt idx="364">
                  <c:v>2375.9334504027852</c:v>
                </c:pt>
                <c:pt idx="365">
                  <c:v>2372.3650695957049</c:v>
                </c:pt>
                <c:pt idx="366">
                  <c:v>2368.6460581911147</c:v>
                </c:pt>
                <c:pt idx="367">
                  <c:v>2364.7815095407</c:v>
                </c:pt>
                <c:pt idx="368">
                  <c:v>2360.7764405356907</c:v>
                </c:pt>
                <c:pt idx="369">
                  <c:v>2356.6357877824112</c:v>
                </c:pt>
                <c:pt idx="370">
                  <c:v>2352.364404296879</c:v>
                </c:pt>
                <c:pt idx="371">
                  <c:v>2347.9670566863065</c:v>
                </c:pt>
                <c:pt idx="372">
                  <c:v>2343.4484227854759</c:v>
                </c:pt>
                <c:pt idx="373">
                  <c:v>2338.8130897177257</c:v>
                </c:pt>
                <c:pt idx="374">
                  <c:v>2334.0655523496653</c:v>
                </c:pt>
                <c:pt idx="375">
                  <c:v>2329.2102121114772</c:v>
                </c:pt>
                <c:pt idx="376">
                  <c:v>2324.2513761545015</c:v>
                </c:pt>
                <c:pt idx="377">
                  <c:v>2319.1932568193065</c:v>
                </c:pt>
                <c:pt idx="378">
                  <c:v>2314.0399713891052</c:v>
                </c:pt>
                <c:pt idx="379">
                  <c:v>2308.7955421038218</c:v>
                </c:pt>
                <c:pt idx="380">
                  <c:v>2303.4638964117498</c:v>
                </c:pt>
                <c:pt idx="381">
                  <c:v>2298.0488674372837</c:v>
                </c:pt>
                <c:pt idx="382">
                  <c:v>2292.5541946438002</c:v>
                </c:pt>
                <c:pt idx="383">
                  <c:v>2286.9835246724524</c:v>
                </c:pt>
                <c:pt idx="384">
                  <c:v>2281.340412338549</c:v>
                </c:pt>
                <c:pt idx="385">
                  <c:v>2275.6283217686696</c:v>
                </c:pt>
                <c:pt idx="386">
                  <c:v>2269.8506276628082</c:v>
                </c:pt>
                <c:pt idx="387">
                  <c:v>2264.0106166655896</c:v>
                </c:pt>
                <c:pt idx="388">
                  <c:v>2258.1114888346469</c:v>
                </c:pt>
                <c:pt idx="389">
                  <c:v>2252.1563591920367</c:v>
                </c:pt>
                <c:pt idx="390">
                  <c:v>2246.1482593471337</c:v>
                </c:pt>
                <c:pt idx="391">
                  <c:v>2240.0901391806219</c:v>
                </c:pt>
                <c:pt idx="392">
                  <c:v>2233.9848685791317</c:v>
                </c:pt>
                <c:pt idx="393">
                  <c:v>2227.8352392116012</c:v>
                </c:pt>
                <c:pt idx="394">
                  <c:v>2221.6439663388519</c:v>
                </c:pt>
                <c:pt idx="395">
                  <c:v>2215.4136906488252</c:v>
                </c:pt>
                <c:pt idx="396">
                  <c:v>2209.1469801104186</c:v>
                </c:pt>
                <c:pt idx="397">
                  <c:v>2202.8463318398722</c:v>
                </c:pt>
                <c:pt idx="398">
                  <c:v>2196.5141739734613</c:v>
                </c:pt>
                <c:pt idx="399">
                  <c:v>2190.1528675420032</c:v>
                </c:pt>
                <c:pt idx="400">
                  <c:v>2183.7647083424467</c:v>
                </c:pt>
                <c:pt idx="401">
                  <c:v>2177.3519288017624</c:v>
                </c:pt>
                <c:pt idx="402">
                  <c:v>2170.9166998303472</c:v>
                </c:pt>
                <c:pt idx="403">
                  <c:v>2164.4611326615013</c:v>
                </c:pt>
                <c:pt idx="404">
                  <c:v>2157.987280673422</c:v>
                </c:pt>
                <c:pt idx="405">
                  <c:v>2151.4971411926003</c:v>
                </c:pt>
                <c:pt idx="406">
                  <c:v>2144.9926572748791</c:v>
                </c:pt>
                <c:pt idx="407">
                  <c:v>2138.4757194635872</c:v>
                </c:pt>
                <c:pt idx="408">
                  <c:v>2131.9481675227307</c:v>
                </c:pt>
                <c:pt idx="409">
                  <c:v>2125.4117921436823</c:v>
                </c:pt>
                <c:pt idx="410">
                  <c:v>2118.8683366246082</c:v>
                </c:pt>
                <c:pt idx="411">
                  <c:v>2112.3194985219952</c:v>
                </c:pt>
                <c:pt idx="412">
                  <c:v>2105.7669312728581</c:v>
                </c:pt>
                <c:pt idx="413">
                  <c:v>2099.2122457879636</c:v>
                </c:pt>
                <c:pt idx="414">
                  <c:v>2092.6570120153615</c:v>
                </c:pt>
                <c:pt idx="415">
                  <c:v>2086.1027604736887</c:v>
                </c:pt>
                <c:pt idx="416">
                  <c:v>2079.550983756355</c:v>
                </c:pt>
                <c:pt idx="417">
                  <c:v>2073.0031380051009</c:v>
                </c:pt>
                <c:pt idx="418">
                  <c:v>2066.4606443543407</c:v>
                </c:pt>
                <c:pt idx="419">
                  <c:v>2059.924890346249</c:v>
                </c:pt>
                <c:pt idx="420">
                  <c:v>2053.3972313164322</c:v>
                </c:pt>
                <c:pt idx="421">
                  <c:v>2046.8789917513359</c:v>
                </c:pt>
                <c:pt idx="422">
                  <c:v>2040.3714666174724</c:v>
                </c:pt>
                <c:pt idx="423">
                  <c:v>2033.8759226631321</c:v>
                </c:pt>
                <c:pt idx="424">
                  <c:v>2027.393599693035</c:v>
                </c:pt>
                <c:pt idx="425">
                  <c:v>2020.925711816943</c:v>
                </c:pt>
                <c:pt idx="426">
                  <c:v>2014.4734486724765</c:v>
                </c:pt>
                <c:pt idx="427">
                  <c:v>2008.0379766232211</c:v>
                </c:pt>
                <c:pt idx="428">
                  <c:v>2001.6204399324877</c:v>
                </c:pt>
                <c:pt idx="429">
                  <c:v>1995.2219619140701</c:v>
                </c:pt>
                <c:pt idx="430">
                  <c:v>1988.8436460600578</c:v>
                </c:pt>
                <c:pt idx="431">
                  <c:v>1982.4865771472573</c:v>
                </c:pt>
                <c:pt idx="432">
                  <c:v>1976.1518223223227</c:v>
                </c:pt>
                <c:pt idx="433">
                  <c:v>1969.840432167269</c:v>
                </c:pt>
                <c:pt idx="434">
                  <c:v>1963.5534417451058</c:v>
                </c:pt>
                <c:pt idx="435">
                  <c:v>1957.2918716275701</c:v>
                </c:pt>
                <c:pt idx="436">
                  <c:v>1951.0567289049829</c:v>
                </c:pt>
                <c:pt idx="437">
                  <c:v>1944.8490081794498</c:v>
                </c:pt>
                <c:pt idx="438">
                  <c:v>1938.6696925421229</c:v>
                </c:pt>
                <c:pt idx="439">
                  <c:v>1932.519754535379</c:v>
                </c:pt>
                <c:pt idx="440">
                  <c:v>1926.4001571007782</c:v>
                </c:pt>
                <c:pt idx="441">
                  <c:v>1920.3118545134598</c:v>
                </c:pt>
                <c:pt idx="442">
                  <c:v>1914.2557933042422</c:v>
                </c:pt>
                <c:pt idx="443">
                  <c:v>1908.2329131694009</c:v>
                </c:pt>
                <c:pt idx="444">
                  <c:v>1902.2441478699648</c:v>
                </c:pt>
                <c:pt idx="445">
                  <c:v>1896.2904261203798</c:v>
                </c:pt>
                <c:pt idx="446">
                  <c:v>1890.3726724678909</c:v>
                </c:pt>
                <c:pt idx="447">
                  <c:v>1884.4918081632081</c:v>
                </c:pt>
                <c:pt idx="448">
                  <c:v>1878.648752023171</c:v>
                </c:pt>
                <c:pt idx="449">
                  <c:v>1872.8444212862348</c:v>
                </c:pt>
                <c:pt idx="450">
                  <c:v>1867.07973246142</c:v>
                </c:pt>
                <c:pt idx="451">
                  <c:v>1861.355602171478</c:v>
                </c:pt>
                <c:pt idx="452">
                  <c:v>1855.6729479909498</c:v>
                </c:pt>
                <c:pt idx="453">
                  <c:v>1850.03268927978</c:v>
                </c:pt>
                <c:pt idx="454">
                  <c:v>1844.435748013125</c:v>
                </c:pt>
                <c:pt idx="455">
                  <c:v>1838.8830496080448</c:v>
                </c:pt>
                <c:pt idx="456">
                  <c:v>1833.3755237476535</c:v>
                </c:pt>
                <c:pt idx="457">
                  <c:v>1827.9141052032451</c:v>
                </c:pt>
                <c:pt idx="458">
                  <c:v>1822.4997346552721</c:v>
                </c:pt>
                <c:pt idx="459">
                  <c:v>1817.1333595132528</c:v>
                </c:pt>
                <c:pt idx="460">
                  <c:v>1811.815934735597</c:v>
                </c:pt>
                <c:pt idx="461">
                  <c:v>1806.548423649577</c:v>
                </c:pt>
                <c:pt idx="462">
                  <c:v>1801.331798772042</c:v>
                </c:pt>
                <c:pt idx="463">
                  <c:v>1796.1670426312958</c:v>
                </c:pt>
                <c:pt idx="464">
                  <c:v>1791.0551485905648</c:v>
                </c:pt>
                <c:pt idx="465">
                  <c:v>1785.9971216734741</c:v>
                </c:pt>
                <c:pt idx="466">
                  <c:v>1780.993979391867</c:v>
                </c:pt>
                <c:pt idx="467">
                  <c:v>1776.0467525763258</c:v>
                </c:pt>
                <c:pt idx="468">
                  <c:v>1771.1564862096698</c:v>
                </c:pt>
                <c:pt idx="469">
                  <c:v>1766.3242402636947</c:v>
                </c:pt>
                <c:pt idx="470">
                  <c:v>1761.5510905393912</c:v>
                </c:pt>
                <c:pt idx="471">
                  <c:v>1756.8381295107479</c:v>
                </c:pt>
                <c:pt idx="472">
                  <c:v>1752.1864671722881</c:v>
                </c:pt>
                <c:pt idx="473">
                  <c:v>1747.5972318905528</c:v>
                </c:pt>
                <c:pt idx="474">
                  <c:v>1743.0715712592851</c:v>
                </c:pt>
                <c:pt idx="475">
                  <c:v>1738.6106529584929</c:v>
                </c:pt>
                <c:pt idx="476">
                  <c:v>1734.2156656172122</c:v>
                </c:pt>
                <c:pt idx="477">
                  <c:v>1729.8878196797359</c:v>
                </c:pt>
                <c:pt idx="478">
                  <c:v>1725.6283482753124</c:v>
                </c:pt>
                <c:pt idx="479">
                  <c:v>1721.4385080907011</c:v>
                </c:pt>
                <c:pt idx="480">
                  <c:v>1717.3195802451651</c:v>
                </c:pt>
                <c:pt idx="481">
                  <c:v>1713.2728711679811</c:v>
                </c:pt>
                <c:pt idx="482">
                  <c:v>1709.2997134770731</c:v>
                </c:pt>
                <c:pt idx="483">
                  <c:v>1705.4014668586758</c:v>
                </c:pt>
                <c:pt idx="484">
                  <c:v>1701.579518947007</c:v>
                </c:pt>
                <c:pt idx="485">
                  <c:v>1697.835286203069</c:v>
                </c:pt>
                <c:pt idx="486">
                  <c:v>1694.1702147915648</c:v>
                </c:pt>
                <c:pt idx="487">
                  <c:v>1690.5857814547592</c:v>
                </c:pt>
                <c:pt idx="488">
                  <c:v>1687.0834943818677</c:v>
                </c:pt>
                <c:pt idx="489">
                  <c:v>1683.6648940728485</c:v>
                </c:pt>
                <c:pt idx="490">
                  <c:v>1680.3315541943941</c:v>
                </c:pt>
                <c:pt idx="491">
                  <c:v>1677.0850824268</c:v>
                </c:pt>
                <c:pt idx="492">
                  <c:v>1673.9271212996121</c:v>
                </c:pt>
                <c:pt idx="493">
                  <c:v>1670.8593490136698</c:v>
                </c:pt>
                <c:pt idx="494">
                  <c:v>1667.8834802472738</c:v>
                </c:pt>
                <c:pt idx="495">
                  <c:v>1665.0012669438559</c:v>
                </c:pt>
                <c:pt idx="496">
                  <c:v>1662.2144990780928</c:v>
                </c:pt>
                <c:pt idx="497">
                  <c:v>1659.5250053976001</c:v>
                </c:pt>
                <c:pt idx="498">
                  <c:v>1656.9346541364491</c:v>
                </c:pt>
                <c:pt idx="499">
                  <c:v>1654.4453536970361</c:v>
                </c:pt>
                <c:pt idx="500">
                  <c:v>1652.0590532961171</c:v>
                </c:pt>
                <c:pt idx="501">
                  <c:v>1649.777743570731</c:v>
                </c:pt>
                <c:pt idx="502">
                  <c:v>1647.6034571392249</c:v>
                </c:pt>
                <c:pt idx="503">
                  <c:v>1645.538269112333</c:v>
                </c:pt>
                <c:pt idx="504">
                  <c:v>1643.5842975487997</c:v>
                </c:pt>
                <c:pt idx="505">
                  <c:v>1641.7437038496851</c:v>
                </c:pt>
                <c:pt idx="506">
                  <c:v>1640.0186930849111</c:v>
                </c:pt>
                <c:pt idx="507">
                  <c:v>1638.41151424543</c:v>
                </c:pt>
                <c:pt idx="508">
                  <c:v>1636.924460413577</c:v>
                </c:pt>
                <c:pt idx="509">
                  <c:v>1635.559868843892</c:v>
                </c:pt>
                <c:pt idx="510">
                  <c:v>1634.3201209461158</c:v>
                </c:pt>
                <c:pt idx="511">
                  <c:v>1633.2076421614731</c:v>
                </c:pt>
                <c:pt idx="512">
                  <c:v>1632.224901722823</c:v>
                </c:pt>
                <c:pt idx="513">
                  <c:v>1631.3744122886374</c:v>
                </c:pt>
                <c:pt idx="514">
                  <c:v>1630.6587294402711</c:v>
                </c:pt>
                <c:pt idx="515">
                  <c:v>1630.0804510309179</c:v>
                </c:pt>
                <c:pt idx="516">
                  <c:v>1629.6422163748998</c:v>
                </c:pt>
                <c:pt idx="517">
                  <c:v>1629.3467052641761</c:v>
                </c:pt>
                <c:pt idx="518">
                  <c:v>1629.1966367988648</c:v>
                </c:pt>
                <c:pt idx="519">
                  <c:v>1629.1947680182798</c:v>
                </c:pt>
                <c:pt idx="520">
                  <c:v>1629.3438923171948</c:v>
                </c:pt>
                <c:pt idx="521">
                  <c:v>1629.6468376324099</c:v>
                </c:pt>
                <c:pt idx="522">
                  <c:v>1630.106464383404</c:v>
                </c:pt>
                <c:pt idx="523">
                  <c:v>1630.7256631504338</c:v>
                </c:pt>
                <c:pt idx="524">
                  <c:v>1631.507352072525</c:v>
                </c:pt>
                <c:pt idx="525">
                  <c:v>1632.454473947691</c:v>
                </c:pt>
                <c:pt idx="526">
                  <c:v>1633.5699930161979</c:v>
                </c:pt>
                <c:pt idx="527">
                  <c:v>1634.8568914082161</c:v>
                </c:pt>
                <c:pt idx="528">
                  <c:v>1636.3181652358278</c:v>
                </c:pt>
                <c:pt idx="529">
                  <c:v>1637.956820309445</c:v>
                </c:pt>
                <c:pt idx="530">
                  <c:v>1639.7758674579961</c:v>
                </c:pt>
                <c:pt idx="531">
                  <c:v>1641.7783174323008</c:v>
                </c:pt>
                <c:pt idx="532">
                  <c:v>1643.9671753706991</c:v>
                </c:pt>
                <c:pt idx="533">
                  <c:v>1646.3454348059654</c:v>
                </c:pt>
                <c:pt idx="534">
                  <c:v>1648.9160711931777</c:v>
                </c:pt>
                <c:pt idx="535">
                  <c:v>1651.6820349373475</c:v>
                </c:pt>
                <c:pt idx="536">
                  <c:v>1654.64624390227</c:v>
                </c:pt>
                <c:pt idx="537">
                  <c:v>1657.8115753798299</c:v>
                </c:pt>
                <c:pt idx="538">
                  <c:v>1661.180857503336</c:v>
                </c:pt>
                <c:pt idx="539">
                  <c:v>1664.756860086891</c:v>
                </c:pt>
                <c:pt idx="540">
                  <c:v>1668.5422848761648</c:v>
                </c:pt>
                <c:pt idx="541">
                  <c:v>1672.5397551971892</c:v>
                </c:pt>
                <c:pt idx="542">
                  <c:v>1676.7518049920841</c:v>
                </c:pt>
                <c:pt idx="543">
                  <c:v>1681.180867233729</c:v>
                </c:pt>
                <c:pt idx="544">
                  <c:v>1685.8292617138</c:v>
                </c:pt>
                <c:pt idx="545">
                  <c:v>1690.6991822029738</c:v>
                </c:pt>
                <c:pt idx="546">
                  <c:v>1695.7926829856251</c:v>
                </c:pt>
                <c:pt idx="547">
                  <c:v>1701.1116647758529</c:v>
                </c:pt>
                <c:pt idx="548">
                  <c:v>1706.6578600273629</c:v>
                </c:pt>
                <c:pt idx="549">
                  <c:v>1712.4328176545009</c:v>
                </c:pt>
                <c:pt idx="550">
                  <c:v>1718.437887188629</c:v>
                </c:pt>
                <c:pt idx="551">
                  <c:v>1724.6742024002749</c:v>
                </c:pt>
                <c:pt idx="552">
                  <c:v>1731.142664425342</c:v>
                </c:pt>
                <c:pt idx="553">
                  <c:v>1737.8439244405808</c:v>
                </c:pt>
                <c:pt idx="554">
                  <c:v>1744.7783659430181</c:v>
                </c:pt>
                <c:pt idx="555">
                  <c:v>1751.9460866959801</c:v>
                </c:pt>
                <c:pt idx="556">
                  <c:v>1759.346880414103</c:v>
                </c:pt>
                <c:pt idx="557">
                  <c:v>1766.9802182692529</c:v>
                </c:pt>
                <c:pt idx="558">
                  <c:v>1774.8452303093127</c:v>
                </c:pt>
                <c:pt idx="559">
                  <c:v>1782.9406868920521</c:v>
                </c:pt>
                <c:pt idx="560">
                  <c:v>1791.2649802463368</c:v>
                </c:pt>
                <c:pt idx="561">
                  <c:v>1799.8161062839079</c:v>
                </c:pt>
                <c:pt idx="562">
                  <c:v>1808.5916467940879</c:v>
                </c:pt>
                <c:pt idx="563">
                  <c:v>1817.5887521647758</c:v>
                </c:pt>
                <c:pt idx="564">
                  <c:v>1826.8041247813178</c:v>
                </c:pt>
                <c:pt idx="565">
                  <c:v>1836.234003264515</c:v>
                </c:pt>
                <c:pt idx="566">
                  <c:v>1845.8741477156948</c:v>
                </c:pt>
                <c:pt idx="567">
                  <c:v>1855.7198261445051</c:v>
                </c:pt>
                <c:pt idx="568">
                  <c:v>1865.7658022594378</c:v>
                </c:pt>
                <c:pt idx="569">
                  <c:v>1876.0063248053898</c:v>
                </c:pt>
                <c:pt idx="570">
                  <c:v>1886.4351186341</c:v>
                </c:pt>
                <c:pt idx="571">
                  <c:v>1897.0453776933321</c:v>
                </c:pt>
                <c:pt idx="572">
                  <c:v>1907.8297601181591</c:v>
                </c:pt>
                <c:pt idx="573">
                  <c:v>1918.780385602844</c:v>
                </c:pt>
                <c:pt idx="574">
                  <c:v>1929.8888352242921</c:v>
                </c:pt>
                <c:pt idx="575">
                  <c:v>1941.146153877741</c:v>
                </c:pt>
                <c:pt idx="576">
                  <c:v>1952.5428554721761</c:v>
                </c:pt>
                <c:pt idx="577">
                  <c:v>1964.0689310167979</c:v>
                </c:pt>
                <c:pt idx="578">
                  <c:v>1975.7138597108451</c:v>
                </c:pt>
                <c:pt idx="579">
                  <c:v>1987.4666231269111</c:v>
                </c:pt>
                <c:pt idx="580">
                  <c:v>1999.3157225533078</c:v>
                </c:pt>
                <c:pt idx="581">
                  <c:v>2011.2491995334678</c:v>
                </c:pt>
                <c:pt idx="582">
                  <c:v>2023.254659610576</c:v>
                </c:pt>
                <c:pt idx="583">
                  <c:v>2035.3192992539348</c:v>
                </c:pt>
                <c:pt idx="584">
                  <c:v>2047.429935909887</c:v>
                </c:pt>
                <c:pt idx="585">
                  <c:v>2059.5730410854803</c:v>
                </c:pt>
                <c:pt idx="586">
                  <c:v>2071.7347763376602</c:v>
                </c:pt>
                <c:pt idx="587">
                  <c:v>2083.901032005137</c:v>
                </c:pt>
                <c:pt idx="588">
                  <c:v>2096.0574684847197</c:v>
                </c:pt>
                <c:pt idx="589">
                  <c:v>2108.1895598206461</c:v>
                </c:pt>
                <c:pt idx="590">
                  <c:v>2120.2826393414389</c:v>
                </c:pt>
                <c:pt idx="591">
                  <c:v>2132.3219470507552</c:v>
                </c:pt>
                <c:pt idx="592">
                  <c:v>2144.2926784500087</c:v>
                </c:pt>
                <c:pt idx="593">
                  <c:v>2156.1800344477397</c:v>
                </c:pt>
                <c:pt idx="594">
                  <c:v>2167.9692719909499</c:v>
                </c:pt>
                <c:pt idx="595">
                  <c:v>2179.6457550386731</c:v>
                </c:pt>
                <c:pt idx="596">
                  <c:v>2191.1950054878789</c:v>
                </c:pt>
                <c:pt idx="597">
                  <c:v>2202.6027536568499</c:v>
                </c:pt>
                <c:pt idx="598">
                  <c:v>2213.854987931601</c:v>
                </c:pt>
                <c:pt idx="599">
                  <c:v>2224.9380031866003</c:v>
                </c:pt>
                <c:pt idx="600">
                  <c:v>2235.8384476025622</c:v>
                </c:pt>
                <c:pt idx="601">
                  <c:v>2246.5433675198201</c:v>
                </c:pt>
                <c:pt idx="602">
                  <c:v>2257.0402499878887</c:v>
                </c:pt>
                <c:pt idx="603">
                  <c:v>2267.3170626971423</c:v>
                </c:pt>
                <c:pt idx="604">
                  <c:v>2277.362291008531</c:v>
                </c:pt>
                <c:pt idx="605">
                  <c:v>2287.1649718313861</c:v>
                </c:pt>
                <c:pt idx="606">
                  <c:v>2296.7147241344701</c:v>
                </c:pt>
                <c:pt idx="607">
                  <c:v>2306.0017759155912</c:v>
                </c:pt>
                <c:pt idx="608">
                  <c:v>2315.0169874940807</c:v>
                </c:pt>
                <c:pt idx="609">
                  <c:v>2323.751871031981</c:v>
                </c:pt>
                <c:pt idx="610">
                  <c:v>2332.1986062306642</c:v>
                </c:pt>
                <c:pt idx="611">
                  <c:v>2340.3500521902047</c:v>
                </c:pt>
                <c:pt idx="612">
                  <c:v>2348.1997554578047</c:v>
                </c:pt>
                <c:pt idx="613">
                  <c:v>2355.7419543296587</c:v>
                </c:pt>
                <c:pt idx="614">
                  <c:v>2362.9715795043276</c:v>
                </c:pt>
                <c:pt idx="615">
                  <c:v>2369.884251219331</c:v>
                </c:pt>
                <c:pt idx="616">
                  <c:v>2376.4762730311722</c:v>
                </c:pt>
                <c:pt idx="617">
                  <c:v>2382.7446224232262</c:v>
                </c:pt>
                <c:pt idx="618">
                  <c:v>2388.6869384500847</c:v>
                </c:pt>
                <c:pt idx="619">
                  <c:v>2394.3015066422277</c:v>
                </c:pt>
                <c:pt idx="620">
                  <c:v>2399.5872414110113</c:v>
                </c:pt>
                <c:pt idx="621">
                  <c:v>2404.5436662034062</c:v>
                </c:pt>
                <c:pt idx="622">
                  <c:v>2409.1708916610087</c:v>
                </c:pt>
                <c:pt idx="623">
                  <c:v>2413.4695920440822</c:v>
                </c:pt>
                <c:pt idx="624">
                  <c:v>2417.4409801773231</c:v>
                </c:pt>
                <c:pt idx="625">
                  <c:v>2421.0867811732337</c:v>
                </c:pt>
                <c:pt idx="626">
                  <c:v>2424.40920518145</c:v>
                </c:pt>
                <c:pt idx="627">
                  <c:v>2427.4109194042462</c:v>
                </c:pt>
                <c:pt idx="628">
                  <c:v>2430.095019607586</c:v>
                </c:pt>
                <c:pt idx="629">
                  <c:v>2432.4650013444852</c:v>
                </c:pt>
                <c:pt idx="630">
                  <c:v>2434.5247310940649</c:v>
                </c:pt>
                <c:pt idx="631">
                  <c:v>2436.27841750364</c:v>
                </c:pt>
                <c:pt idx="632">
                  <c:v>2437.7305829067791</c:v>
                </c:pt>
                <c:pt idx="633">
                  <c:v>2438.8860352729512</c:v>
                </c:pt>
                <c:pt idx="634">
                  <c:v>2439.7498407284402</c:v>
                </c:pt>
                <c:pt idx="635">
                  <c:v>2440.3272967719472</c:v>
                </c:pt>
                <c:pt idx="636">
                  <c:v>2440.6239062911932</c:v>
                </c:pt>
                <c:pt idx="637">
                  <c:v>2440.6453524729172</c:v>
                </c:pt>
                <c:pt idx="638">
                  <c:v>2440.3974746816662</c:v>
                </c:pt>
                <c:pt idx="639">
                  <c:v>2439.8862453692795</c:v>
                </c:pt>
                <c:pt idx="640">
                  <c:v>2439.1177480637957</c:v>
                </c:pt>
                <c:pt idx="641">
                  <c:v>2438.0981564727072</c:v>
                </c:pt>
                <c:pt idx="642">
                  <c:v>2436.8337147252209</c:v>
                </c:pt>
                <c:pt idx="643">
                  <c:v>2435.3307187660312</c:v>
                </c:pt>
                <c:pt idx="644">
                  <c:v>2433.5954989047759</c:v>
                </c:pt>
                <c:pt idx="645">
                  <c:v>2431.634403515352</c:v>
                </c:pt>
                <c:pt idx="646">
                  <c:v>2429.4537838728384</c:v>
                </c:pt>
                <c:pt idx="647">
                  <c:v>2427.0599801079161</c:v>
                </c:pt>
                <c:pt idx="648">
                  <c:v>2424.4593082539823</c:v>
                </c:pt>
                <c:pt idx="649">
                  <c:v>2421.6580483555617</c:v>
                </c:pt>
                <c:pt idx="650">
                  <c:v>2418.6624336048417</c:v>
                </c:pt>
                <c:pt idx="651">
                  <c:v>2415.4786404671404</c:v>
                </c:pt>
                <c:pt idx="652">
                  <c:v>2412.1127797558697</c:v>
                </c:pt>
                <c:pt idx="653">
                  <c:v>2408.570888613544</c:v>
                </c:pt>
                <c:pt idx="654">
                  <c:v>2404.8589233557382</c:v>
                </c:pt>
                <c:pt idx="655">
                  <c:v>2400.9827531323922</c:v>
                </c:pt>
                <c:pt idx="656">
                  <c:v>2396.9481543616057</c:v>
                </c:pt>
                <c:pt idx="657">
                  <c:v>2392.7608058904639</c:v>
                </c:pt>
                <c:pt idx="658">
                  <c:v>2388.4262848379408</c:v>
                </c:pt>
                <c:pt idx="659">
                  <c:v>2383.9500630756011</c:v>
                </c:pt>
                <c:pt idx="660">
                  <c:v>2379.3375043025799</c:v>
                </c:pt>
                <c:pt idx="661">
                  <c:v>2374.593861672764</c:v>
                </c:pt>
                <c:pt idx="662">
                  <c:v>2369.7242759332539</c:v>
                </c:pt>
                <c:pt idx="663">
                  <c:v>2364.7337740341222</c:v>
                </c:pt>
                <c:pt idx="664">
                  <c:v>2359.6272681723408</c:v>
                </c:pt>
                <c:pt idx="665">
                  <c:v>2354.4095552331009</c:v>
                </c:pt>
                <c:pt idx="666">
                  <c:v>2349.0853165940657</c:v>
                </c:pt>
                <c:pt idx="667">
                  <c:v>2343.6591182600423</c:v>
                </c:pt>
                <c:pt idx="668">
                  <c:v>2338.135411296812</c:v>
                </c:pt>
                <c:pt idx="669">
                  <c:v>2332.5185325350299</c:v>
                </c:pt>
                <c:pt idx="670">
                  <c:v>2326.8127055164055</c:v>
                </c:pt>
                <c:pt idx="671">
                  <c:v>2321.0220416572238</c:v>
                </c:pt>
                <c:pt idx="672">
                  <c:v>2315.1505416041068</c:v>
                </c:pt>
                <c:pt idx="673">
                  <c:v>2309.2020967602089</c:v>
                </c:pt>
                <c:pt idx="674">
                  <c:v>2303.1804909609637</c:v>
                </c:pt>
                <c:pt idx="675">
                  <c:v>2297.0894022798821</c:v>
                </c:pt>
                <c:pt idx="676">
                  <c:v>2290.9324049466181</c:v>
                </c:pt>
                <c:pt idx="677">
                  <c:v>2284.7129713608788</c:v>
                </c:pt>
                <c:pt idx="678">
                  <c:v>2278.4344741869809</c:v>
                </c:pt>
                <c:pt idx="679">
                  <c:v>2272.1001885152132</c:v>
                </c:pt>
                <c:pt idx="680">
                  <c:v>2265.7132940773022</c:v>
                </c:pt>
                <c:pt idx="681">
                  <c:v>2259.2768775044101</c:v>
                </c:pt>
                <c:pt idx="682">
                  <c:v>2252.7939346171911</c:v>
                </c:pt>
                <c:pt idx="683">
                  <c:v>2246.2673727383212</c:v>
                </c:pt>
                <c:pt idx="684">
                  <c:v>2239.700013018944</c:v>
                </c:pt>
                <c:pt idx="685">
                  <c:v>2233.0945927713183</c:v>
                </c:pt>
                <c:pt idx="686">
                  <c:v>2226.4537678006004</c:v>
                </c:pt>
                <c:pt idx="687">
                  <c:v>2219.7801147297737</c:v>
                </c:pt>
                <c:pt idx="688">
                  <c:v>2213.0761333122859</c:v>
                </c:pt>
                <c:pt idx="689">
                  <c:v>2206.3442487267707</c:v>
                </c:pt>
                <c:pt idx="690">
                  <c:v>2199.5868138511401</c:v>
                </c:pt>
                <c:pt idx="691">
                  <c:v>2192.8061115103346</c:v>
                </c:pt>
                <c:pt idx="692">
                  <c:v>2186.0043566963022</c:v>
                </c:pt>
                <c:pt idx="693">
                  <c:v>2179.1836987564557</c:v>
                </c:pt>
                <c:pt idx="694">
                  <c:v>2172.3462235482552</c:v>
                </c:pt>
                <c:pt idx="695">
                  <c:v>2165.4939555584097</c:v>
                </c:pt>
                <c:pt idx="696">
                  <c:v>2158.6288599846225</c:v>
                </c:pt>
                <c:pt idx="697">
                  <c:v>2151.752844779191</c:v>
                </c:pt>
                <c:pt idx="698">
                  <c:v>2144.8677626522922</c:v>
                </c:pt>
                <c:pt idx="699">
                  <c:v>2137.975413035686</c:v>
                </c:pt>
                <c:pt idx="700">
                  <c:v>2131.0775440050211</c:v>
                </c:pt>
                <c:pt idx="701">
                  <c:v>2124.1758541613731</c:v>
                </c:pt>
                <c:pt idx="702">
                  <c:v>2117.271994471067</c:v>
                </c:pt>
                <c:pt idx="703">
                  <c:v>2110.3675700645572</c:v>
                </c:pt>
                <c:pt idx="704">
                  <c:v>2103.4641419941017</c:v>
                </c:pt>
                <c:pt idx="705">
                  <c:v>2096.5632289507739</c:v>
                </c:pt>
                <c:pt idx="706">
                  <c:v>2089.66630894114</c:v>
                </c:pt>
                <c:pt idx="707">
                  <c:v>2082.7748209242404</c:v>
                </c:pt>
                <c:pt idx="708">
                  <c:v>2075.8901664096002</c:v>
                </c:pt>
                <c:pt idx="709">
                  <c:v>2069.0137110166011</c:v>
                </c:pt>
                <c:pt idx="710">
                  <c:v>2062.1467859966569</c:v>
                </c:pt>
                <c:pt idx="711">
                  <c:v>2055.2906897186622</c:v>
                </c:pt>
                <c:pt idx="712">
                  <c:v>2048.4466891183301</c:v>
                </c:pt>
                <c:pt idx="713">
                  <c:v>2041.616021113108</c:v>
                </c:pt>
                <c:pt idx="714">
                  <c:v>2034.7998939829961</c:v>
                </c:pt>
                <c:pt idx="715">
                  <c:v>2027.9994887188548</c:v>
                </c:pt>
                <c:pt idx="716">
                  <c:v>2021.2159603386701</c:v>
                </c:pt>
                <c:pt idx="717">
                  <c:v>2014.4504391732501</c:v>
                </c:pt>
                <c:pt idx="718">
                  <c:v>2007.7040321223178</c:v>
                </c:pt>
                <c:pt idx="719">
                  <c:v>2000.9778238820661</c:v>
                </c:pt>
                <c:pt idx="720">
                  <c:v>1994.2728781452761</c:v>
                </c:pt>
                <c:pt idx="721">
                  <c:v>1987.5902387751278</c:v>
                </c:pt>
                <c:pt idx="722">
                  <c:v>1980.930930953795</c:v>
                </c:pt>
                <c:pt idx="723">
                  <c:v>1974.2959623068641</c:v>
                </c:pt>
                <c:pt idx="724">
                  <c:v>1967.686324004781</c:v>
                </c:pt>
                <c:pt idx="725">
                  <c:v>1961.1029918423178</c:v>
                </c:pt>
                <c:pt idx="726">
                  <c:v>1954.546927297175</c:v>
                </c:pt>
                <c:pt idx="727">
                  <c:v>1948.0190785688048</c:v>
                </c:pt>
                <c:pt idx="728">
                  <c:v>1941.5203815984898</c:v>
                </c:pt>
                <c:pt idx="729">
                  <c:v>1935.0517610717411</c:v>
                </c:pt>
                <c:pt idx="730">
                  <c:v>1928.6141314040278</c:v>
                </c:pt>
                <c:pt idx="731">
                  <c:v>1922.208397710918</c:v>
                </c:pt>
                <c:pt idx="732">
                  <c:v>1915.8354567635581</c:v>
                </c:pt>
                <c:pt idx="733">
                  <c:v>1909.496197930556</c:v>
                </c:pt>
                <c:pt idx="734">
                  <c:v>1903.1915041072059</c:v>
                </c:pt>
                <c:pt idx="735">
                  <c:v>1896.92225263304</c:v>
                </c:pt>
                <c:pt idx="736">
                  <c:v>1890.6893161986297</c:v>
                </c:pt>
                <c:pt idx="737">
                  <c:v>1884.4935637426702</c:v>
                </c:pt>
                <c:pt idx="738">
                  <c:v>1878.335861339928</c:v>
                </c:pt>
                <c:pt idx="739">
                  <c:v>1872.2170730816717</c:v>
                </c:pt>
                <c:pt idx="740">
                  <c:v>1866.138061948423</c:v>
                </c:pt>
                <c:pt idx="741">
                  <c:v>1860.0996906770379</c:v>
                </c:pt>
                <c:pt idx="742">
                  <c:v>1854.102822621958</c:v>
                </c:pt>
                <c:pt idx="743">
                  <c:v>1848.1483226121898</c:v>
                </c:pt>
                <c:pt idx="744">
                  <c:v>1842.2370578044461</c:v>
                </c:pt>
                <c:pt idx="745">
                  <c:v>1836.3698985333624</c:v>
                </c:pt>
                <c:pt idx="746">
                  <c:v>1830.5477191596551</c:v>
                </c:pt>
                <c:pt idx="747">
                  <c:v>1824.7713989166728</c:v>
                </c:pt>
                <c:pt idx="748">
                  <c:v>1819.041822756609</c:v>
                </c:pt>
                <c:pt idx="749">
                  <c:v>1813.359882196552</c:v>
                </c:pt>
                <c:pt idx="750">
                  <c:v>1807.7264761654631</c:v>
                </c:pt>
                <c:pt idx="751">
                  <c:v>1802.1425118525808</c:v>
                </c:pt>
                <c:pt idx="752">
                  <c:v>1796.6089055579928</c:v>
                </c:pt>
                <c:pt idx="753">
                  <c:v>1791.126583545996</c:v>
                </c:pt>
                <c:pt idx="754">
                  <c:v>1785.6964829018548</c:v>
                </c:pt>
                <c:pt idx="755">
                  <c:v>1780.3195523926111</c:v>
                </c:pt>
                <c:pt idx="756">
                  <c:v>1774.9967533324061</c:v>
                </c:pt>
                <c:pt idx="757">
                  <c:v>1769.729060453001</c:v>
                </c:pt>
                <c:pt idx="758">
                  <c:v>1764.5174627799299</c:v>
                </c:pt>
                <c:pt idx="759">
                  <c:v>1759.362964514748</c:v>
                </c:pt>
                <c:pt idx="760">
                  <c:v>1754.2665859239357</c:v>
                </c:pt>
                <c:pt idx="761">
                  <c:v>1749.2293642347129</c:v>
                </c:pt>
                <c:pt idx="762">
                  <c:v>1744.2523545384404</c:v>
                </c:pt>
                <c:pt idx="763">
                  <c:v>1739.336630701591</c:v>
                </c:pt>
                <c:pt idx="764">
                  <c:v>1734.4832862847809</c:v>
                </c:pt>
                <c:pt idx="765">
                  <c:v>1729.6934354702748</c:v>
                </c:pt>
                <c:pt idx="766">
                  <c:v>1724.968213997859</c:v>
                </c:pt>
                <c:pt idx="767">
                  <c:v>1720.3087801094441</c:v>
                </c:pt>
                <c:pt idx="768">
                  <c:v>1715.716315502475</c:v>
                </c:pt>
                <c:pt idx="769">
                  <c:v>1711.1920262921201</c:v>
                </c:pt>
                <c:pt idx="770">
                  <c:v>1706.7371439823651</c:v>
                </c:pt>
                <c:pt idx="771">
                  <c:v>1702.3529264455799</c:v>
                </c:pt>
                <c:pt idx="772">
                  <c:v>1698.04065891091</c:v>
                </c:pt>
                <c:pt idx="773">
                  <c:v>1693.8016549607271</c:v>
                </c:pt>
                <c:pt idx="774">
                  <c:v>1689.637257535011</c:v>
                </c:pt>
                <c:pt idx="775">
                  <c:v>1685.5488399433791</c:v>
                </c:pt>
                <c:pt idx="776">
                  <c:v>1681.5378068837781</c:v>
                </c:pt>
                <c:pt idx="777">
                  <c:v>1677.6055954676415</c:v>
                </c:pt>
                <c:pt idx="778">
                  <c:v>1673.7536762503478</c:v>
                </c:pt>
                <c:pt idx="779">
                  <c:v>1669.98355426643</c:v>
                </c:pt>
                <c:pt idx="780">
                  <c:v>1666.2967700679801</c:v>
                </c:pt>
                <c:pt idx="781">
                  <c:v>1662.694900765513</c:v>
                </c:pt>
                <c:pt idx="782">
                  <c:v>1659.1795610696131</c:v>
                </c:pt>
                <c:pt idx="783">
                  <c:v>1655.7524043318324</c:v>
                </c:pt>
                <c:pt idx="784">
                  <c:v>1652.4151235832421</c:v>
                </c:pt>
                <c:pt idx="785">
                  <c:v>1649.1694525682299</c:v>
                </c:pt>
                <c:pt idx="786">
                  <c:v>1646.0171667720931</c:v>
                </c:pt>
                <c:pt idx="787">
                  <c:v>1642.9600844390991</c:v>
                </c:pt>
                <c:pt idx="788">
                  <c:v>1640.0000675790041</c:v>
                </c:pt>
                <c:pt idx="789">
                  <c:v>1637.1390229587048</c:v>
                </c:pt>
                <c:pt idx="790">
                  <c:v>1634.378903075853</c:v>
                </c:pt>
                <c:pt idx="791">
                  <c:v>1631.721707110803</c:v>
                </c:pt>
                <c:pt idx="792">
                  <c:v>1629.1694818529504</c:v>
                </c:pt>
                <c:pt idx="793">
                  <c:v>1626.7243225972318</c:v>
                </c:pt>
                <c:pt idx="794">
                  <c:v>1624.3883740059148</c:v>
                </c:pt>
                <c:pt idx="795">
                  <c:v>1622.1638309307198</c:v>
                </c:pt>
                <c:pt idx="796">
                  <c:v>1620.052939189746</c:v>
                </c:pt>
                <c:pt idx="797">
                  <c:v>1618.0579962929398</c:v>
                </c:pt>
                <c:pt idx="798">
                  <c:v>1616.1813521098418</c:v>
                </c:pt>
                <c:pt idx="799">
                  <c:v>1614.4254094724051</c:v>
                </c:pt>
                <c:pt idx="800">
                  <c:v>1612.7926247051801</c:v>
                </c:pt>
                <c:pt idx="801">
                  <c:v>1611.285508074918</c:v>
                </c:pt>
                <c:pt idx="802">
                  <c:v>1609.9066241504031</c:v>
                </c:pt>
                <c:pt idx="803">
                  <c:v>1608.6585920632151</c:v>
                </c:pt>
                <c:pt idx="804">
                  <c:v>1607.544085659124</c:v>
                </c:pt>
                <c:pt idx="805">
                  <c:v>1606.565833529165</c:v>
                </c:pt>
                <c:pt idx="806">
                  <c:v>1605.7266189086931</c:v>
                </c:pt>
                <c:pt idx="807">
                  <c:v>1605.0292794318709</c:v>
                </c:pt>
                <c:pt idx="808">
                  <c:v>1604.4767067282742</c:v>
                </c:pt>
                <c:pt idx="809">
                  <c:v>1604.0718458472641</c:v>
                </c:pt>
                <c:pt idx="810">
                  <c:v>1603.8176944952911</c:v>
                </c:pt>
                <c:pt idx="811">
                  <c:v>1603.717302069628</c:v>
                </c:pt>
                <c:pt idx="812">
                  <c:v>1603.7737684720009</c:v>
                </c:pt>
                <c:pt idx="813">
                  <c:v>1603.9902426838048</c:v>
                </c:pt>
                <c:pt idx="814">
                  <c:v>1604.3699210841201</c:v>
                </c:pt>
                <c:pt idx="815">
                  <c:v>1604.9160454904711</c:v>
                </c:pt>
                <c:pt idx="816">
                  <c:v>1605.6319009014098</c:v>
                </c:pt>
                <c:pt idx="817">
                  <c:v>1606.5208129189598</c:v>
                </c:pt>
                <c:pt idx="818">
                  <c:v>1607.5861448278827</c:v>
                </c:pt>
                <c:pt idx="819">
                  <c:v>1608.8312943079798</c:v>
                </c:pt>
                <c:pt idx="820">
                  <c:v>1610.2596897543881</c:v>
                </c:pt>
                <c:pt idx="821">
                  <c:v>1611.874786180374</c:v>
                </c:pt>
                <c:pt idx="822">
                  <c:v>1613.6800606759148</c:v>
                </c:pt>
                <c:pt idx="823">
                  <c:v>1615.6790073948328</c:v>
                </c:pt>
                <c:pt idx="824">
                  <c:v>1617.875132042652</c:v>
                </c:pt>
                <c:pt idx="825">
                  <c:v>1620.2719458367308</c:v>
                </c:pt>
                <c:pt idx="826">
                  <c:v>1622.8729589099978</c:v>
                </c:pt>
                <c:pt idx="827">
                  <c:v>1625.6816731293559</c:v>
                </c:pt>
                <c:pt idx="828">
                  <c:v>1628.7015742999408</c:v>
                </c:pt>
                <c:pt idx="829">
                  <c:v>1631.9361237266837</c:v>
                </c:pt>
                <c:pt idx="830">
                  <c:v>1635.3887491050959</c:v>
                </c:pt>
                <c:pt idx="831">
                  <c:v>1639.0628347144348</c:v>
                </c:pt>
                <c:pt idx="832">
                  <c:v>1642.9617108869429</c:v>
                </c:pt>
                <c:pt idx="833">
                  <c:v>1647.0886427293099</c:v>
                </c:pt>
                <c:pt idx="834">
                  <c:v>1651.4468180740021</c:v>
                </c:pt>
                <c:pt idx="835">
                  <c:v>1656.0393346408298</c:v>
                </c:pt>
                <c:pt idx="836">
                  <c:v>1660.869186392295</c:v>
                </c:pt>
                <c:pt idx="837">
                  <c:v>1665.9392490697751</c:v>
                </c:pt>
                <c:pt idx="838">
                  <c:v>1671.252264902047</c:v>
                </c:pt>
                <c:pt idx="839">
                  <c:v>1676.81082648249</c:v>
                </c:pt>
                <c:pt idx="840">
                  <c:v>1682.6173598170308</c:v>
                </c:pt>
                <c:pt idx="841">
                  <c:v>1688.6741065513345</c:v>
                </c:pt>
                <c:pt idx="842">
                  <c:v>1694.9831053930441</c:v>
                </c:pt>
                <c:pt idx="843">
                  <c:v>1701.54617275237</c:v>
                </c:pt>
                <c:pt idx="844">
                  <c:v>1708.3648826343388</c:v>
                </c:pt>
                <c:pt idx="845">
                  <c:v>1715.4405458243</c:v>
                </c:pt>
                <c:pt idx="846">
                  <c:v>1722.7741884196748</c:v>
                </c:pt>
                <c:pt idx="847">
                  <c:v>1730.3665297724351</c:v>
                </c:pt>
                <c:pt idx="848">
                  <c:v>1738.2179599180861</c:v>
                </c:pt>
                <c:pt idx="849">
                  <c:v>1746.3285165806801</c:v>
                </c:pt>
                <c:pt idx="850">
                  <c:v>1754.6978618563348</c:v>
                </c:pt>
                <c:pt idx="851">
                  <c:v>1763.3252586920901</c:v>
                </c:pt>
                <c:pt idx="852">
                  <c:v>1772.2095472912911</c:v>
                </c:pt>
                <c:pt idx="853">
                  <c:v>1781.349121591574</c:v>
                </c:pt>
                <c:pt idx="854">
                  <c:v>1790.7419059763879</c:v>
                </c:pt>
                <c:pt idx="855">
                  <c:v>1800.3853323957228</c:v>
                </c:pt>
                <c:pt idx="856">
                  <c:v>1810.2763180862751</c:v>
                </c:pt>
                <c:pt idx="857">
                  <c:v>1820.4112440950048</c:v>
                </c:pt>
                <c:pt idx="858">
                  <c:v>1830.7859348230841</c:v>
                </c:pt>
                <c:pt idx="859">
                  <c:v>1841.3956388188201</c:v>
                </c:pt>
                <c:pt idx="860">
                  <c:v>1852.235011058583</c:v>
                </c:pt>
                <c:pt idx="861">
                  <c:v>1863.298096962475</c:v>
                </c:pt>
                <c:pt idx="862">
                  <c:v>1874.5783183983538</c:v>
                </c:pt>
                <c:pt idx="863">
                  <c:v>1886.068461930246</c:v>
                </c:pt>
                <c:pt idx="864">
                  <c:v>1897.7606695679851</c:v>
                </c:pt>
                <c:pt idx="865">
                  <c:v>1909.6464322722188</c:v>
                </c:pt>
                <c:pt idx="866">
                  <c:v>1921.716586461632</c:v>
                </c:pt>
                <c:pt idx="867">
                  <c:v>1933.961313758874</c:v>
                </c:pt>
                <c:pt idx="868">
                  <c:v>1946.3701441976548</c:v>
                </c:pt>
                <c:pt idx="869">
                  <c:v>1958.931963092826</c:v>
                </c:pt>
                <c:pt idx="870">
                  <c:v>1971.6350217533591</c:v>
                </c:pt>
                <c:pt idx="871">
                  <c:v>1984.4669521892022</c:v>
                </c:pt>
                <c:pt idx="872">
                  <c:v>1997.4147859308271</c:v>
                </c:pt>
                <c:pt idx="873">
                  <c:v>2010.4649770442761</c:v>
                </c:pt>
                <c:pt idx="874">
                  <c:v>2023.6034293832997</c:v>
                </c:pt>
                <c:pt idx="875">
                  <c:v>2036.8155280775359</c:v>
                </c:pt>
                <c:pt idx="876">
                  <c:v>2050.0861752078349</c:v>
                </c:pt>
                <c:pt idx="877">
                  <c:v>2063.3998295719352</c:v>
                </c:pt>
                <c:pt idx="878">
                  <c:v>2076.740550392271</c:v>
                </c:pt>
                <c:pt idx="879">
                  <c:v>2090.092044767156</c:v>
                </c:pt>
                <c:pt idx="880">
                  <c:v>2103.437718615166</c:v>
                </c:pt>
                <c:pt idx="881">
                  <c:v>2116.7607308126558</c:v>
                </c:pt>
                <c:pt idx="882">
                  <c:v>2130.0440501772209</c:v>
                </c:pt>
                <c:pt idx="883">
                  <c:v>2143.2705149039152</c:v>
                </c:pt>
                <c:pt idx="884">
                  <c:v>2156.4228940222247</c:v>
                </c:pt>
                <c:pt idx="885">
                  <c:v>2169.4839504049742</c:v>
                </c:pt>
                <c:pt idx="886">
                  <c:v>2182.4365048314007</c:v>
                </c:pt>
                <c:pt idx="887">
                  <c:v>2195.2635005833054</c:v>
                </c:pt>
                <c:pt idx="888">
                  <c:v>2207.9480680381907</c:v>
                </c:pt>
                <c:pt idx="889">
                  <c:v>2220.4735887138058</c:v>
                </c:pt>
                <c:pt idx="890">
                  <c:v>2232.8237582203833</c:v>
                </c:pt>
                <c:pt idx="891">
                  <c:v>2244.9826475833752</c:v>
                </c:pt>
                <c:pt idx="892">
                  <c:v>2256.9347624169932</c:v>
                </c:pt>
                <c:pt idx="893">
                  <c:v>2268.665099451418</c:v>
                </c:pt>
                <c:pt idx="894">
                  <c:v>2280.1591999495322</c:v>
                </c:pt>
                <c:pt idx="895">
                  <c:v>2291.4031995858722</c:v>
                </c:pt>
                <c:pt idx="896">
                  <c:v>2302.3838744053169</c:v>
                </c:pt>
                <c:pt idx="897">
                  <c:v>2313.0886825280377</c:v>
                </c:pt>
                <c:pt idx="898">
                  <c:v>2323.5058013207886</c:v>
                </c:pt>
                <c:pt idx="899">
                  <c:v>2333.6241598106649</c:v>
                </c:pt>
                <c:pt idx="900">
                  <c:v>2343.433466176386</c:v>
                </c:pt>
                <c:pt idx="901">
                  <c:v>2352.9242302108942</c:v>
                </c:pt>
                <c:pt idx="902">
                  <c:v>2362.0877807082488</c:v>
                </c:pt>
                <c:pt idx="903">
                  <c:v>2370.9162777847459</c:v>
                </c:pt>
                <c:pt idx="904">
                  <c:v>2379.4027202004172</c:v>
                </c:pt>
                <c:pt idx="905">
                  <c:v>2387.5409477980347</c:v>
                </c:pt>
                <c:pt idx="906">
                  <c:v>2395.3256392253652</c:v>
                </c:pt>
                <c:pt idx="907">
                  <c:v>2402.7523051493399</c:v>
                </c:pt>
                <c:pt idx="908">
                  <c:v>2409.8172772094758</c:v>
                </c:pt>
                <c:pt idx="909">
                  <c:v>2416.5176929898712</c:v>
                </c:pt>
                <c:pt idx="910">
                  <c:v>2422.8514773173133</c:v>
                </c:pt>
                <c:pt idx="911">
                  <c:v>2428.8173202120665</c:v>
                </c:pt>
                <c:pt idx="912">
                  <c:v>2434.4146518359812</c:v>
                </c:pt>
                <c:pt idx="913">
                  <c:v>2439.6436147900117</c:v>
                </c:pt>
                <c:pt idx="914">
                  <c:v>2444.5050341187248</c:v>
                </c:pt>
                <c:pt idx="915">
                  <c:v>2449.000385378909</c:v>
                </c:pt>
                <c:pt idx="916">
                  <c:v>2453.1317611236277</c:v>
                </c:pt>
                <c:pt idx="917">
                  <c:v>2456.9018361443664</c:v>
                </c:pt>
                <c:pt idx="918">
                  <c:v>2460.3138318002002</c:v>
                </c:pt>
                <c:pt idx="919">
                  <c:v>2463.3714797484422</c:v>
                </c:pt>
                <c:pt idx="920">
                  <c:v>2466.0789853709739</c:v>
                </c:pt>
                <c:pt idx="921">
                  <c:v>2468.440991171014</c:v>
                </c:pt>
                <c:pt idx="922">
                  <c:v>2470.4625403931641</c:v>
                </c:pt>
                <c:pt idx="923">
                  <c:v>2472.1490410959477</c:v>
                </c:pt>
                <c:pt idx="924">
                  <c:v>2473.506230883062</c:v>
                </c:pt>
                <c:pt idx="925">
                  <c:v>2474.5401424751722</c:v>
                </c:pt>
                <c:pt idx="926">
                  <c:v>2475.2570702816702</c:v>
                </c:pt>
                <c:pt idx="927">
                  <c:v>2475.6635381074652</c:v>
                </c:pt>
                <c:pt idx="928">
                  <c:v>2475.7662681087281</c:v>
                </c:pt>
                <c:pt idx="929">
                  <c:v>2475.5721510901221</c:v>
                </c:pt>
                <c:pt idx="930">
                  <c:v>2475.0882182150517</c:v>
                </c:pt>
                <c:pt idx="931">
                  <c:v>2474.3216141841804</c:v>
                </c:pt>
                <c:pt idx="932">
                  <c:v>2473.2795719172032</c:v>
                </c:pt>
                <c:pt idx="933">
                  <c:v>2471.9693887596304</c:v>
                </c:pt>
                <c:pt idx="934">
                  <c:v>2470.3984042208731</c:v>
                </c:pt>
                <c:pt idx="935">
                  <c:v>2468.5739792372046</c:v>
                </c:pt>
                <c:pt idx="936">
                  <c:v>2466.5034769427702</c:v>
                </c:pt>
                <c:pt idx="937">
                  <c:v>2464.1942449212147</c:v>
                </c:pt>
                <c:pt idx="938">
                  <c:v>2461.6535989021322</c:v>
                </c:pt>
                <c:pt idx="939">
                  <c:v>2458.888807860244</c:v>
                </c:pt>
                <c:pt idx="940">
                  <c:v>2455.9070804685439</c:v>
                </c:pt>
                <c:pt idx="941">
                  <c:v>2452.7155528523208</c:v>
                </c:pt>
                <c:pt idx="942">
                  <c:v>2449.321277587102</c:v>
                </c:pt>
                <c:pt idx="943">
                  <c:v>2445.7312138815309</c:v>
                </c:pt>
                <c:pt idx="944">
                  <c:v>2441.9522188829583</c:v>
                </c:pt>
                <c:pt idx="945">
                  <c:v>2437.9910400442982</c:v>
                </c:pt>
                <c:pt idx="946">
                  <c:v>2433.8543084884591</c:v>
                </c:pt>
                <c:pt idx="947">
                  <c:v>2429.5485333083861</c:v>
                </c:pt>
                <c:pt idx="948">
                  <c:v>2425.0800967405412</c:v>
                </c:pt>
                <c:pt idx="949">
                  <c:v>2420.4552501508952</c:v>
                </c:pt>
                <c:pt idx="950">
                  <c:v>2415.6801107745709</c:v>
                </c:pt>
                <c:pt idx="951">
                  <c:v>2410.7606591511899</c:v>
                </c:pt>
                <c:pt idx="952">
                  <c:v>2405.7027372012662</c:v>
                </c:pt>
                <c:pt idx="953">
                  <c:v>2400.5120468892333</c:v>
                </c:pt>
                <c:pt idx="954">
                  <c:v>2395.1941494236748</c:v>
                </c:pt>
                <c:pt idx="955">
                  <c:v>2389.7544649457527</c:v>
                </c:pt>
                <c:pt idx="956">
                  <c:v>2384.1982726595752</c:v>
                </c:pt>
                <c:pt idx="957">
                  <c:v>2378.5307113622202</c:v>
                </c:pt>
                <c:pt idx="958">
                  <c:v>2372.7567803321617</c:v>
                </c:pt>
                <c:pt idx="959">
                  <c:v>2366.8813405379524</c:v>
                </c:pt>
                <c:pt idx="960">
                  <c:v>2360.9091161315669</c:v>
                </c:pt>
                <c:pt idx="961">
                  <c:v>2354.8446961933141</c:v>
                </c:pt>
                <c:pt idx="962">
                  <c:v>2348.6925366975433</c:v>
                </c:pt>
                <c:pt idx="963">
                  <c:v>2342.4569626697698</c:v>
                </c:pt>
                <c:pt idx="964">
                  <c:v>2336.1421705102862</c:v>
                </c:pt>
                <c:pt idx="965">
                  <c:v>2329.7522304584459</c:v>
                </c:pt>
                <c:pt idx="966">
                  <c:v>2323.2910891764459</c:v>
                </c:pt>
                <c:pt idx="967">
                  <c:v>2316.7625724315922</c:v>
                </c:pt>
                <c:pt idx="968">
                  <c:v>2310.1703878586682</c:v>
                </c:pt>
                <c:pt idx="969">
                  <c:v>2303.5181277854504</c:v>
                </c:pt>
                <c:pt idx="970">
                  <c:v>2296.8092721059302</c:v>
                </c:pt>
                <c:pt idx="971">
                  <c:v>2290.047191187507</c:v>
                </c:pt>
                <c:pt idx="972">
                  <c:v>2283.2351487995261</c:v>
                </c:pt>
                <c:pt idx="973">
                  <c:v>2276.3763050520442</c:v>
                </c:pt>
                <c:pt idx="974">
                  <c:v>2269.473719334796</c:v>
                </c:pt>
                <c:pt idx="975">
                  <c:v>2262.5303532473563</c:v>
                </c:pt>
                <c:pt idx="976">
                  <c:v>2255.5490735127992</c:v>
                </c:pt>
                <c:pt idx="977">
                  <c:v>2248.53265486791</c:v>
                </c:pt>
                <c:pt idx="978">
                  <c:v>2241.4837829234202</c:v>
                </c:pt>
                <c:pt idx="979">
                  <c:v>2234.4050569897022</c:v>
                </c:pt>
                <c:pt idx="980">
                  <c:v>2227.2989928628649</c:v>
                </c:pt>
                <c:pt idx="981">
                  <c:v>2220.1680255675237</c:v>
                </c:pt>
                <c:pt idx="982">
                  <c:v>2213.0145120529946</c:v>
                </c:pt>
                <c:pt idx="983">
                  <c:v>2205.8407338399884</c:v>
                </c:pt>
                <c:pt idx="984">
                  <c:v>2198.6488996159369</c:v>
                </c:pt>
                <c:pt idx="985">
                  <c:v>2191.4411477770923</c:v>
                </c:pt>
                <c:pt idx="986">
                  <c:v>2184.2195489150781</c:v>
                </c:pt>
                <c:pt idx="987">
                  <c:v>2176.9861082489742</c:v>
                </c:pt>
                <c:pt idx="988">
                  <c:v>2169.7427679999387</c:v>
                </c:pt>
                <c:pt idx="989">
                  <c:v>2162.4914097095962</c:v>
                </c:pt>
                <c:pt idx="990">
                  <c:v>2155.2338565013483</c:v>
                </c:pt>
                <c:pt idx="991">
                  <c:v>2147.9718752848612</c:v>
                </c:pt>
                <c:pt idx="992">
                  <c:v>2140.7071789043762</c:v>
                </c:pt>
                <c:pt idx="993">
                  <c:v>2133.4414282306402</c:v>
                </c:pt>
                <c:pt idx="994">
                  <c:v>2126.1762341979047</c:v>
                </c:pt>
                <c:pt idx="995">
                  <c:v>2118.9131597863152</c:v>
                </c:pt>
                <c:pt idx="996">
                  <c:v>2111.653721950629</c:v>
                </c:pt>
                <c:pt idx="997">
                  <c:v>2104.3993934967962</c:v>
                </c:pt>
                <c:pt idx="998">
                  <c:v>2097.151604906644</c:v>
                </c:pt>
                <c:pt idx="999">
                  <c:v>2089.9117461127412</c:v>
                </c:pt>
              </c:numCache>
            </c:numRef>
          </c:val>
        </c:ser>
        <c:marker val="1"/>
        <c:axId val="68143360"/>
        <c:axId val="68149632"/>
      </c:lineChart>
      <c:catAx>
        <c:axId val="68143360"/>
        <c:scaling>
          <c:orientation val="minMax"/>
        </c:scaling>
        <c:axPos val="b"/>
        <c:title>
          <c:tx>
            <c:rich>
              <a:bodyPr/>
              <a:lstStyle/>
              <a:p>
                <a:pPr>
                  <a:defRPr lang="en-CA"/>
                </a:pPr>
                <a:r>
                  <a:rPr lang="en-CA"/>
                  <a:t>Time(</a:t>
                </a:r>
                <a:r>
                  <a:rPr lang="en-CA" sz="1000" b="1" i="0" u="none" strike="noStrike" baseline="0"/>
                  <a:t>∆t)</a:t>
                </a:r>
                <a:endParaRPr lang="en-CA"/>
              </a:p>
            </c:rich>
          </c:tx>
          <c:layout/>
        </c:title>
        <c:tickLblPos val="nextTo"/>
        <c:txPr>
          <a:bodyPr/>
          <a:lstStyle/>
          <a:p>
            <a:pPr>
              <a:defRPr lang="en-CA"/>
            </a:pPr>
            <a:endParaRPr lang="en-US"/>
          </a:p>
        </c:txPr>
        <c:crossAx val="68149632"/>
        <c:crosses val="autoZero"/>
        <c:auto val="1"/>
        <c:lblAlgn val="ctr"/>
        <c:lblOffset val="100"/>
      </c:catAx>
      <c:valAx>
        <c:axId val="68149632"/>
        <c:scaling>
          <c:orientation val="minMax"/>
          <c:max val="6000"/>
        </c:scaling>
        <c:axPos val="l"/>
        <c:majorGridlines/>
        <c:title>
          <c:tx>
            <c:rich>
              <a:bodyPr rot="-5400000" vert="horz"/>
              <a:lstStyle/>
              <a:p>
                <a:pPr>
                  <a:defRPr lang="en-CA"/>
                </a:pPr>
                <a:r>
                  <a:rPr lang="en-CA"/>
                  <a:t>Population</a:t>
                </a:r>
              </a:p>
            </c:rich>
          </c:tx>
          <c:layout/>
        </c:title>
        <c:numFmt formatCode="General" sourceLinked="1"/>
        <c:tickLblPos val="nextTo"/>
        <c:txPr>
          <a:bodyPr/>
          <a:lstStyle/>
          <a:p>
            <a:pPr>
              <a:defRPr lang="en-CA"/>
            </a:pPr>
            <a:endParaRPr lang="en-US"/>
          </a:p>
        </c:txPr>
        <c:crossAx val="68143360"/>
        <c:crosses val="autoZero"/>
        <c:crossBetween val="between"/>
      </c:valAx>
    </c:plotArea>
    <c:legend>
      <c:legendPos val="r"/>
      <c:layout>
        <c:manualLayout>
          <c:xMode val="edge"/>
          <c:yMode val="edge"/>
          <c:x val="0.63956721567009855"/>
          <c:y val="8.3185709965674218E-2"/>
          <c:w val="0.25128203448105374"/>
          <c:h val="0.21206849265734831"/>
        </c:manualLayout>
      </c:layout>
      <c:txPr>
        <a:bodyPr/>
        <a:lstStyle/>
        <a:p>
          <a:pPr>
            <a:defRPr lang="en-CA"/>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900AA-60A0-434C-B2AC-3DE2CD9F1C8B}" type="datetimeFigureOut">
              <a:rPr lang="en-US" smtClean="0"/>
              <a:pPr/>
              <a:t>2/26/2009</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25E899-21ED-4714-9B6A-543B87AEC618}"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C3A9B-C1AC-4842-A63E-F960C75EF600}" type="datetimeFigureOut">
              <a:rPr lang="en-US" smtClean="0"/>
              <a:pPr/>
              <a:t>2/26/2009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36C4B-CE10-4228-B581-F29B700AD5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Original_fa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en.wikipedia.org/wiki/Shunyat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Pendulum_clock"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Secon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ubmb-nicholson.org/bio.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en.wikipedia.org/wiki/Sigma-Aldrich" TargetMode="External"/><Relationship Id="rId4" Type="http://schemas.openxmlformats.org/officeDocument/2006/relationships/hyperlink" Target="http://www.iubmb-nicholson.or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people.ischool.berkeley.edu/~hearst/"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ieeexplore.ieee.org/xpls/abs_all.jsp?tp=&amp;arnumber=820322" TargetMode="External"/><Relationship Id="rId4" Type="http://schemas.openxmlformats.org/officeDocument/2006/relationships/hyperlink" Target="http://www.cs.rutgers.edu/~hirs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Presentation look and feel adapted from the</a:t>
            </a:r>
            <a:r>
              <a:rPr lang="en-CA" baseline="0" dirty="0" smtClean="0"/>
              <a:t> “Brain”</a:t>
            </a:r>
            <a:r>
              <a:rPr lang="en-CA" dirty="0" smtClean="0"/>
              <a:t> Microsoft Office Online template.</a:t>
            </a:r>
          </a:p>
          <a:p>
            <a:pPr>
              <a:buFont typeface="Arial" pitchFamily="34" charset="0"/>
              <a:buChar char="•"/>
            </a:pPr>
            <a:endParaRPr lang="en-CA" dirty="0" smtClean="0"/>
          </a:p>
          <a:p>
            <a:pPr>
              <a:buFont typeface="Arial" pitchFamily="34" charset="0"/>
              <a:buChar char="•"/>
            </a:pPr>
            <a:r>
              <a:rPr lang="en-CA" dirty="0" smtClean="0"/>
              <a:t>This is about several</a:t>
            </a:r>
            <a:r>
              <a:rPr lang="en-CA" baseline="0" dirty="0" smtClean="0"/>
              <a:t> kinds of unity</a:t>
            </a:r>
          </a:p>
          <a:p>
            <a:pPr>
              <a:buFont typeface="Arial" pitchFamily="34" charset="0"/>
              <a:buChar char="•"/>
            </a:pPr>
            <a:r>
              <a:rPr lang="en-CA" baseline="0" dirty="0" smtClean="0"/>
              <a:t>If you are not interested in unity, then this talk may be superfluous</a:t>
            </a:r>
          </a:p>
          <a:p>
            <a:pPr>
              <a:buFont typeface="Arial" pitchFamily="34" charset="0"/>
              <a:buChar char="•"/>
            </a:pPr>
            <a:r>
              <a:rPr lang="en-CA" baseline="0" dirty="0" smtClean="0"/>
              <a:t>If you are so interested, then I have good and bad news</a:t>
            </a:r>
          </a:p>
          <a:p>
            <a:pPr lvl="1">
              <a:buFont typeface="Arial" pitchFamily="34" charset="0"/>
              <a:buChar char="•"/>
            </a:pPr>
            <a:r>
              <a:rPr lang="en-CA" baseline="0" dirty="0" smtClean="0"/>
              <a:t>The bad news is that I paint an extremely depressing picture of today, and the near future</a:t>
            </a:r>
          </a:p>
          <a:p>
            <a:pPr lvl="1">
              <a:buFont typeface="Arial" pitchFamily="34" charset="0"/>
              <a:buChar char="•"/>
            </a:pPr>
            <a:r>
              <a:rPr lang="en-CA" baseline="0" dirty="0" smtClean="0"/>
              <a:t>The good news is that “I have a plan”, and it does require philosophy and cognition to work more effectively together</a:t>
            </a:r>
          </a:p>
          <a:p>
            <a:pPr lvl="0">
              <a:buFont typeface="Arial" pitchFamily="34" charset="0"/>
              <a:buChar char="•"/>
            </a:pPr>
            <a:r>
              <a:rPr lang="en-CA" baseline="0" dirty="0" smtClean="0"/>
              <a:t>And, of course, I could be completely bonkers like all other scare mongers</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Lead to Plato’s changeless metaphysics</a:t>
            </a:r>
          </a:p>
          <a:p>
            <a:r>
              <a:rPr lang="en-CA" dirty="0" smtClean="0"/>
              <a:t>(quoted in </a:t>
            </a:r>
            <a:r>
              <a:rPr lang="en-CA" dirty="0" err="1" smtClean="0"/>
              <a:t>Hippolytus</a:t>
            </a:r>
            <a:r>
              <a:rPr lang="en-CA" dirty="0" smtClean="0"/>
              <a:t>, </a:t>
            </a:r>
            <a:r>
              <a:rPr lang="en-CA" i="1" dirty="0" smtClean="0"/>
              <a:t>Refutations </a:t>
            </a:r>
            <a:r>
              <a:rPr lang="en-CA" dirty="0" smtClean="0"/>
              <a:t>) The unapparent connection is more powerful than the apparent one. </a:t>
            </a:r>
          </a:p>
          <a:p>
            <a:r>
              <a:rPr lang="en-CA" dirty="0" smtClean="0"/>
              <a:t>http://www.utm.edu/research/iep/h/heraclit.htm</a:t>
            </a:r>
          </a:p>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18</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As</a:t>
            </a:r>
            <a:r>
              <a:rPr lang="en-CA" baseline="0" dirty="0" smtClean="0"/>
              <a:t> I plan on reintroducing process metaphysics, it is expedient to understand why it failed so as not to repeat history.</a:t>
            </a:r>
          </a:p>
          <a:p>
            <a:pPr>
              <a:buFont typeface="Arial" pitchFamily="34" charset="0"/>
              <a:buChar char="•"/>
            </a:pPr>
            <a:r>
              <a:rPr lang="en-CA" baseline="0" dirty="0" smtClean="0"/>
              <a:t>Each of these points will be further covered.</a:t>
            </a:r>
          </a:p>
          <a:p>
            <a:pPr>
              <a:buFont typeface="Arial" pitchFamily="34" charset="0"/>
              <a:buChar char="•"/>
            </a:pPr>
            <a:r>
              <a:rPr lang="en-CA" baseline="0" dirty="0" err="1" smtClean="0"/>
              <a:t>Todo</a:t>
            </a:r>
            <a:endParaRPr lang="en-CA" baseline="0" dirty="0" smtClean="0"/>
          </a:p>
          <a:p>
            <a:pPr lvl="1"/>
            <a:r>
              <a:rPr lang="en-CA" dirty="0" smtClean="0">
                <a:hlinkClick r:id="rId3"/>
              </a:rPr>
              <a:t>http://en.wikipedia.org/wiki/Original_face</a:t>
            </a:r>
            <a:r>
              <a:rPr lang="en-CA" dirty="0" smtClean="0"/>
              <a:t> (much like philosophy)</a:t>
            </a:r>
          </a:p>
          <a:p>
            <a:pPr lvl="1"/>
            <a:r>
              <a:rPr lang="en-CA" dirty="0" smtClean="0">
                <a:hlinkClick r:id="rId4"/>
              </a:rPr>
              <a:t>http://en.wikipedia.org/wiki/Shunyata</a:t>
            </a:r>
            <a:r>
              <a:rPr lang="en-CA" dirty="0" smtClean="0"/>
              <a:t> **** THEORY OF EMPTINESS ****</a:t>
            </a:r>
          </a:p>
        </p:txBody>
      </p:sp>
      <p:sp>
        <p:nvSpPr>
          <p:cNvPr id="4" name="Slide Number Placeholder 3"/>
          <p:cNvSpPr>
            <a:spLocks noGrp="1"/>
          </p:cNvSpPr>
          <p:nvPr>
            <p:ph type="sldNum" sz="quarter" idx="10"/>
          </p:nvPr>
        </p:nvSpPr>
        <p:spPr/>
        <p:txBody>
          <a:bodyPr/>
          <a:lstStyle/>
          <a:p>
            <a:fld id="{86936C4B-CE10-4228-B581-F29B700AD509}" type="slidenum">
              <a:rPr lang="en-CA" smtClean="0"/>
              <a:pPr/>
              <a:t>19</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20</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~360BC:</a:t>
            </a:r>
            <a:r>
              <a:rPr lang="en-CA" baseline="0" dirty="0" smtClean="0"/>
              <a:t> </a:t>
            </a:r>
            <a:r>
              <a:rPr lang="en-CA" dirty="0" smtClean="0"/>
              <a:t>Treatment</a:t>
            </a:r>
            <a:r>
              <a:rPr lang="en-CA" baseline="0" dirty="0" smtClean="0"/>
              <a:t> of </a:t>
            </a:r>
            <a:r>
              <a:rPr lang="en-CA" dirty="0" smtClean="0"/>
              <a:t>Incommensurable Magnitudes</a:t>
            </a:r>
            <a:r>
              <a:rPr lang="en-CA" baseline="0" dirty="0" smtClean="0"/>
              <a:t> (Irrationals) by </a:t>
            </a:r>
            <a:r>
              <a:rPr lang="en-CA" baseline="0" dirty="0" err="1" smtClean="0"/>
              <a:t>Eudoxus</a:t>
            </a:r>
            <a:r>
              <a:rPr lang="en-CA" baseline="0" dirty="0" smtClean="0"/>
              <a:t> of Cnidus</a:t>
            </a:r>
          </a:p>
          <a:p>
            <a:pPr>
              <a:buFont typeface="Arial" pitchFamily="34" charset="0"/>
              <a:buChar char="•"/>
            </a:pPr>
            <a:r>
              <a:rPr lang="en-CA" dirty="0" smtClean="0"/>
              <a:t>1670: </a:t>
            </a:r>
            <a:r>
              <a:rPr lang="en-CA" dirty="0" smtClean="0">
                <a:hlinkClick r:id="rId3"/>
              </a:rPr>
              <a:t>Pendulum clock</a:t>
            </a:r>
            <a:r>
              <a:rPr lang="en-CA" dirty="0" smtClean="0"/>
              <a:t> with </a:t>
            </a:r>
            <a:r>
              <a:rPr lang="en-CA" dirty="0" smtClean="0">
                <a:hlinkClick r:id="rId4"/>
              </a:rPr>
              <a:t>second</a:t>
            </a:r>
            <a:r>
              <a:rPr lang="en-CA" dirty="0" smtClean="0"/>
              <a:t> hand</a:t>
            </a:r>
          </a:p>
          <a:p>
            <a:pPr>
              <a:buFont typeface="Arial" pitchFamily="34" charset="0"/>
              <a:buChar char="•"/>
            </a:pPr>
            <a:r>
              <a:rPr lang="en-CA" dirty="0" smtClean="0"/>
              <a:t>201.345 is not an rational, but we can assume it could be a truncated mathematical outcome of manipulated irrationals </a:t>
            </a:r>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21</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http://en.wikipedia.org/wiki/Zeno_of_Elea</a:t>
            </a:r>
          </a:p>
          <a:p>
            <a:pPr>
              <a:buFont typeface="Arial" pitchFamily="34" charset="0"/>
              <a:buChar char="•"/>
            </a:pPr>
            <a:r>
              <a:rPr lang="en-CA" dirty="0" smtClean="0"/>
              <a:t>Use audience to show paradoxes.</a:t>
            </a:r>
          </a:p>
          <a:p>
            <a:pPr>
              <a:buFont typeface="Arial" pitchFamily="34" charset="0"/>
              <a:buChar char="•"/>
            </a:pPr>
            <a:r>
              <a:rPr lang="en-CA" dirty="0" smtClean="0"/>
              <a:t>Heisenberg uncertainty principle states we cannot know both position and speed (momentum) perfectly, i.e.,</a:t>
            </a:r>
            <a:r>
              <a:rPr lang="en-CA" baseline="0" dirty="0" smtClean="0"/>
              <a:t> all snapshots must be blurry.</a:t>
            </a:r>
          </a:p>
          <a:p>
            <a:pPr>
              <a:buFont typeface="Arial" pitchFamily="34" charset="0"/>
              <a:buChar char="•"/>
            </a:pPr>
            <a:r>
              <a:rPr lang="en-CA" baseline="0" dirty="0" smtClean="0"/>
              <a:t>Joke</a:t>
            </a:r>
          </a:p>
          <a:p>
            <a:r>
              <a:rPr lang="en-CA" dirty="0" smtClean="0"/>
              <a:t>So a Philosopher, Scientist &amp; Engineer are tasked with overtaking an intelligent woman.</a:t>
            </a:r>
          </a:p>
          <a:p>
            <a:endParaRPr lang="en-CA" dirty="0" smtClean="0"/>
          </a:p>
          <a:p>
            <a:r>
              <a:rPr lang="en-CA" dirty="0" smtClean="0"/>
              <a:t>The Philosopher knows ahead of time that he can never reach the girl, so he doesn’t even start.</a:t>
            </a:r>
          </a:p>
          <a:p>
            <a:endParaRPr lang="en-CA" dirty="0" smtClean="0"/>
          </a:p>
          <a:p>
            <a:r>
              <a:rPr lang="en-CA" dirty="0" smtClean="0"/>
              <a:t>The Scientist is not so sure. He tries this 30 times until he is a millimetre away. Realizing his mistake, he agrees with the Philosopher and abandons the task.</a:t>
            </a:r>
          </a:p>
          <a:p>
            <a:endParaRPr lang="en-CA" dirty="0" smtClean="0"/>
          </a:p>
          <a:p>
            <a:r>
              <a:rPr lang="en-CA" dirty="0" smtClean="0"/>
              <a:t>The Engineer tries this 24 times, finds he is close enough for practical purposes... and asks her for a date.</a:t>
            </a:r>
          </a:p>
          <a:p>
            <a:r>
              <a:rPr lang="en-CA" dirty="0" smtClean="0"/>
              <a:t>... She replies: Don’t even start!</a:t>
            </a:r>
          </a:p>
          <a:p>
            <a:endParaRPr lang="en-CA" dirty="0" smtClean="0"/>
          </a:p>
          <a:p>
            <a:pPr>
              <a:buFont typeface="Arial" pitchFamily="34" charset="0"/>
              <a:buChar char="•"/>
            </a:pPr>
            <a:r>
              <a:rPr lang="en-CA" dirty="0" smtClean="0"/>
              <a:t>Although forms</a:t>
            </a:r>
            <a:r>
              <a:rPr lang="en-CA" baseline="0" dirty="0" smtClean="0"/>
              <a:t> changed, substance philosophy remain entrenched (implicitly) still today</a:t>
            </a:r>
            <a:endParaRPr lang="en-CA" dirty="0" smtClean="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23</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24</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25</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Metaphysics is the foundation for everything</a:t>
            </a:r>
          </a:p>
          <a:p>
            <a:pPr lvl="1">
              <a:buFont typeface="Arial" pitchFamily="34" charset="0"/>
              <a:buChar char="•"/>
            </a:pPr>
            <a:r>
              <a:rPr lang="en-CA" dirty="0" smtClean="0"/>
              <a:t>It has been updated by physics, but in a formalism not accessible</a:t>
            </a:r>
            <a:r>
              <a:rPr lang="en-CA" baseline="0" dirty="0" smtClean="0"/>
              <a:t> to others</a:t>
            </a:r>
            <a:endParaRPr lang="en-CA" dirty="0" smtClean="0"/>
          </a:p>
          <a:p>
            <a:pPr lvl="1">
              <a:buFont typeface="Arial" pitchFamily="34" charset="0"/>
              <a:buChar char="•"/>
            </a:pPr>
            <a:r>
              <a:rPr lang="en-CA" dirty="0" smtClean="0"/>
              <a:t>It has not been updated by philosophy, </a:t>
            </a:r>
            <a:r>
              <a:rPr lang="en-CA" dirty="0" err="1" smtClean="0"/>
              <a:t>CogSci</a:t>
            </a:r>
            <a:r>
              <a:rPr lang="en-CA" dirty="0" smtClean="0"/>
              <a:t> nor computational</a:t>
            </a:r>
            <a:r>
              <a:rPr lang="en-CA" baseline="0" dirty="0" smtClean="0"/>
              <a:t> modelling therein</a:t>
            </a:r>
          </a:p>
          <a:p>
            <a:pPr lvl="2">
              <a:buFont typeface="Arial" pitchFamily="34" charset="0"/>
              <a:buChar char="•"/>
            </a:pPr>
            <a:r>
              <a:rPr lang="en-CA" baseline="0" dirty="0" smtClean="0"/>
              <a:t>The entire house of cards is about to be toppled</a:t>
            </a:r>
          </a:p>
          <a:p>
            <a:pPr lvl="0">
              <a:buFont typeface="Arial" pitchFamily="34" charset="0"/>
              <a:buChar char="•"/>
            </a:pPr>
            <a:r>
              <a:rPr lang="en-CA" baseline="0" dirty="0" smtClean="0"/>
              <a:t>All Science of X are birthed within Philosophy which is </a:t>
            </a:r>
            <a:r>
              <a:rPr lang="en-CA" baseline="0" dirty="0" err="1" smtClean="0"/>
              <a:t>diminised</a:t>
            </a:r>
            <a:r>
              <a:rPr lang="en-CA" baseline="0" dirty="0" smtClean="0"/>
              <a:t> and is left with a barnacle Philosophy of X</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1½ </a:t>
            </a:r>
            <a:r>
              <a:rPr lang="en-CA" baseline="0" dirty="0" smtClean="0"/>
              <a:t>millennium to overthrow Aristotle dynamics!</a:t>
            </a:r>
          </a:p>
          <a:p>
            <a:pPr>
              <a:buFont typeface="Arial" pitchFamily="34" charset="0"/>
              <a:buChar char="•"/>
            </a:pPr>
            <a:r>
              <a:rPr lang="en-CA" baseline="0" dirty="0" smtClean="0"/>
              <a:t>Physics/Math has implicitly created an IMPLICIT process based metaphysics.</a:t>
            </a:r>
          </a:p>
          <a:p>
            <a:pPr lvl="1">
              <a:buFont typeface="Arial" pitchFamily="34" charset="0"/>
              <a:buChar char="•"/>
            </a:pPr>
            <a:r>
              <a:rPr lang="en-CA" baseline="0" dirty="0" smtClean="0"/>
              <a:t>Metaphysics proper (within Philosophy), still substance based has been diminished of all empiricism</a:t>
            </a:r>
          </a:p>
          <a:p>
            <a:pPr lvl="0">
              <a:buFont typeface="Arial" pitchFamily="34" charset="0"/>
              <a:buChar char="•"/>
            </a:pPr>
            <a:r>
              <a:rPr lang="en-CA" baseline="0" dirty="0" smtClean="0"/>
              <a:t>Difference Engine: detect and apply change</a:t>
            </a:r>
          </a:p>
          <a:p>
            <a:pPr lvl="0">
              <a:buFont typeface="Arial" pitchFamily="34" charset="0"/>
              <a:buChar char="•"/>
            </a:pPr>
            <a:r>
              <a:rPr lang="en-CA" baseline="0" dirty="0" smtClean="0"/>
              <a:t>Uncertainty/Wave: all snapshots are fuzzy. You cannot crisply split substance and process</a:t>
            </a:r>
          </a:p>
          <a:p>
            <a:pPr lvl="1">
              <a:buFont typeface="Arial" pitchFamily="34" charset="0"/>
              <a:buChar char="•"/>
            </a:pPr>
            <a:r>
              <a:rPr lang="en-CA" baseline="0" dirty="0" smtClean="0"/>
              <a:t>Math allows for crisp splitting</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Metaphysics is the foundation for everything</a:t>
            </a:r>
          </a:p>
          <a:p>
            <a:pPr lvl="1">
              <a:buFont typeface="Arial" pitchFamily="34" charset="0"/>
              <a:buChar char="•"/>
            </a:pPr>
            <a:r>
              <a:rPr lang="en-CA" dirty="0" smtClean="0"/>
              <a:t>It has been updated by physics, but in a formalism not accessible</a:t>
            </a:r>
            <a:r>
              <a:rPr lang="en-CA" baseline="0" dirty="0" smtClean="0"/>
              <a:t> to others</a:t>
            </a:r>
            <a:endParaRPr lang="en-CA" dirty="0" smtClean="0"/>
          </a:p>
          <a:p>
            <a:pPr lvl="1">
              <a:buFont typeface="Arial" pitchFamily="34" charset="0"/>
              <a:buChar char="•"/>
            </a:pPr>
            <a:r>
              <a:rPr lang="en-CA" dirty="0" smtClean="0"/>
              <a:t>It has not been updated by philosophy, </a:t>
            </a:r>
            <a:r>
              <a:rPr lang="en-CA" dirty="0" err="1" smtClean="0"/>
              <a:t>CogSci</a:t>
            </a:r>
            <a:r>
              <a:rPr lang="en-CA" dirty="0" smtClean="0"/>
              <a:t> nor computational</a:t>
            </a:r>
            <a:r>
              <a:rPr lang="en-CA" baseline="0" dirty="0" smtClean="0"/>
              <a:t> modelling therein</a:t>
            </a:r>
          </a:p>
          <a:p>
            <a:pPr lvl="2">
              <a:buFont typeface="Arial" pitchFamily="34" charset="0"/>
              <a:buChar char="•"/>
            </a:pPr>
            <a:r>
              <a:rPr lang="en-CA" baseline="0" dirty="0" smtClean="0"/>
              <a:t>The entire house of cards is about to be toppled</a:t>
            </a:r>
          </a:p>
          <a:p>
            <a:pPr lvl="0">
              <a:buFont typeface="Arial" pitchFamily="34" charset="0"/>
              <a:buChar char="•"/>
            </a:pPr>
            <a:r>
              <a:rPr lang="en-CA" baseline="0" dirty="0" smtClean="0"/>
              <a:t>All Science of X are birthed within Philosophy which is </a:t>
            </a:r>
            <a:r>
              <a:rPr lang="en-CA" baseline="0" dirty="0" err="1" smtClean="0"/>
              <a:t>diminised</a:t>
            </a:r>
            <a:r>
              <a:rPr lang="en-CA" baseline="0" dirty="0" smtClean="0"/>
              <a:t> and is left with a barnacle Philosophy of X</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 have too much to cover (originally wanted a 2½ hour talk!</a:t>
            </a:r>
          </a:p>
          <a:p>
            <a:pPr>
              <a:buFont typeface="Arial" pitchFamily="34" charset="0"/>
              <a:buChar char="•"/>
            </a:pPr>
            <a:r>
              <a:rPr lang="en-CA" dirty="0" smtClean="0"/>
              <a:t>I will skip</a:t>
            </a:r>
            <a:r>
              <a:rPr lang="en-CA" baseline="0" dirty="0" smtClean="0"/>
              <a:t> parts and talk quickly.</a:t>
            </a:r>
          </a:p>
          <a:p>
            <a:pPr>
              <a:buFont typeface="Arial" pitchFamily="34" charset="0"/>
              <a:buChar char="•"/>
            </a:pPr>
            <a:r>
              <a:rPr lang="en-CA" baseline="0" dirty="0" smtClean="0"/>
              <a:t>Slow me down and ask questions as required, especially if you see something that catches your eye.</a:t>
            </a:r>
          </a:p>
          <a:p>
            <a:pPr>
              <a:buFont typeface="Arial" pitchFamily="34" charset="0"/>
              <a:buChar char="•"/>
            </a:pPr>
            <a:r>
              <a:rPr lang="en-CA" baseline="0" dirty="0" smtClean="0"/>
              <a:t>Length discussions will be postponed for Mike’s</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http://en.wikipedia.org/wiki/Polymath</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http://en.wikipedia.org/wiki/Polymath</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Metaphysics is the foundation for everything</a:t>
            </a:r>
          </a:p>
          <a:p>
            <a:pPr lvl="1">
              <a:buFont typeface="Arial" pitchFamily="34" charset="0"/>
              <a:buChar char="•"/>
            </a:pPr>
            <a:r>
              <a:rPr lang="en-CA" dirty="0" smtClean="0"/>
              <a:t>It has been updated by physics, but in a formalism not accessible</a:t>
            </a:r>
            <a:r>
              <a:rPr lang="en-CA" baseline="0" dirty="0" smtClean="0"/>
              <a:t> to others</a:t>
            </a:r>
            <a:endParaRPr lang="en-CA" dirty="0" smtClean="0"/>
          </a:p>
          <a:p>
            <a:pPr lvl="1">
              <a:buFont typeface="Arial" pitchFamily="34" charset="0"/>
              <a:buChar char="•"/>
            </a:pPr>
            <a:r>
              <a:rPr lang="en-CA" dirty="0" smtClean="0"/>
              <a:t>It has not been updated by philosophy, </a:t>
            </a:r>
            <a:r>
              <a:rPr lang="en-CA" dirty="0" err="1" smtClean="0"/>
              <a:t>CogSci</a:t>
            </a:r>
            <a:r>
              <a:rPr lang="en-CA" dirty="0" smtClean="0"/>
              <a:t> nor computational</a:t>
            </a:r>
            <a:r>
              <a:rPr lang="en-CA" baseline="0" dirty="0" smtClean="0"/>
              <a:t> modelling therein</a:t>
            </a:r>
          </a:p>
          <a:p>
            <a:pPr lvl="2">
              <a:buFont typeface="Arial" pitchFamily="34" charset="0"/>
              <a:buChar char="•"/>
            </a:pPr>
            <a:r>
              <a:rPr lang="en-CA" baseline="0" dirty="0" smtClean="0"/>
              <a:t>The entire house of cards is about to be toppled</a:t>
            </a:r>
          </a:p>
          <a:p>
            <a:pPr lvl="0">
              <a:buFont typeface="Arial" pitchFamily="34" charset="0"/>
              <a:buChar char="•"/>
            </a:pPr>
            <a:r>
              <a:rPr lang="en-CA" baseline="0" dirty="0" smtClean="0"/>
              <a:t>All Science of X are birthed within Philosophy which is </a:t>
            </a:r>
            <a:r>
              <a:rPr lang="en-CA" baseline="0" dirty="0" err="1" smtClean="0"/>
              <a:t>diminised</a:t>
            </a:r>
            <a:r>
              <a:rPr lang="en-CA" baseline="0" dirty="0" smtClean="0"/>
              <a:t> and is left with a barnacle Philosophy of X</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36</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37</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Complex TANGIBLE systems can be (anti)reduced. Emergence is not an issue.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b="0" baseline="0" dirty="0" smtClean="0">
                <a:solidFill>
                  <a:schemeClr val="bg2"/>
                </a:solidFill>
                <a:hlinkClick r:id="rId3"/>
              </a:rPr>
              <a:t>Nicholson, D.</a:t>
            </a:r>
            <a:r>
              <a:rPr lang="en-CA" b="0" baseline="0" dirty="0" smtClean="0">
                <a:solidFill>
                  <a:schemeClr val="bg2"/>
                </a:solidFill>
              </a:rPr>
              <a:t> (2003) </a:t>
            </a:r>
            <a:r>
              <a:rPr lang="en-CA" b="0" baseline="0" dirty="0" smtClean="0">
                <a:solidFill>
                  <a:schemeClr val="bg2"/>
                </a:solidFill>
                <a:hlinkClick r:id="rId4"/>
              </a:rPr>
              <a:t>IUBMB-Sigma-Nicholson Metabolic Pathways Chart</a:t>
            </a:r>
            <a:r>
              <a:rPr lang="en-CA" b="0" baseline="0" dirty="0" smtClean="0">
                <a:solidFill>
                  <a:schemeClr val="bg2"/>
                </a:solidFill>
              </a:rPr>
              <a:t>. 22nd edition. </a:t>
            </a:r>
            <a:r>
              <a:rPr lang="en-CA" b="0" baseline="0" dirty="0" smtClean="0">
                <a:solidFill>
                  <a:schemeClr val="bg2"/>
                </a:solidFill>
                <a:hlinkClick r:id="rId5"/>
              </a:rPr>
              <a:t>Sigma-Aldrich</a:t>
            </a:r>
            <a:r>
              <a:rPr lang="en-CA" b="0" baseline="0" dirty="0" smtClean="0">
                <a:solidFill>
                  <a:schemeClr val="bg2"/>
                </a:solidFill>
              </a:rPr>
              <a:t>.</a:t>
            </a:r>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38</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http://upload.wikimedia.org/wikipedia/commons/3/31/Gersdorff_Feldbuch_s16.jpg</a:t>
            </a:r>
          </a:p>
          <a:p>
            <a:pPr>
              <a:buFont typeface="Arial" pitchFamily="34" charset="0"/>
              <a:buChar char="•"/>
            </a:pPr>
            <a:r>
              <a:rPr lang="en-CA" dirty="0" smtClean="0"/>
              <a:t>http://upload.wikimedia.org/wikipedia/commons/2/24/Protist_collage.jpg</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39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http://upload.wikimedia.org/wikipedia/commons/a/a4/Mandel_zoom_11_satellite_double_spiral.jpg</a:t>
            </a:r>
          </a:p>
          <a:p>
            <a:pPr>
              <a:buFont typeface="Arial" pitchFamily="34" charset="0"/>
              <a:buChar char="•"/>
            </a:pPr>
            <a:r>
              <a:rPr lang="en-CA" dirty="0" smtClean="0"/>
              <a:t>http://en.wikipedia.org/wiki/File:Mandelbrot_color_zoom.gif</a:t>
            </a:r>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40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SDI</a:t>
            </a:r>
            <a:r>
              <a:rPr lang="en-CA" baseline="0" dirty="0" smtClean="0"/>
              <a:t> too complicated</a:t>
            </a:r>
          </a:p>
          <a:p>
            <a:pPr lvl="1">
              <a:buFont typeface="Arial" pitchFamily="34" charset="0"/>
              <a:buChar char="•"/>
            </a:pPr>
            <a:r>
              <a:rPr lang="en-CA" dirty="0" smtClean="0"/>
              <a:t>http://books.google.ca/books?id=2lo3OYwwJ1YC&amp;pg=PA187&amp;lpg=PA187&amp;dq=%22strategic+defense+initiative%22+%22too+complicated%22&amp;source=bl&amp;ots=OL2Cfb-ipx&amp;sig=KbBAF6RYf5GQOKs3Cnu1hYsBFig&amp;hl=en&amp;ei=iZ6lSfCABoTFnQec4sSmBQ&amp;sa=X&amp;oi=book_result&amp;resnum=2&amp;ct=result#PPA186,M1</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46</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Metaphysics is the foundation for everything</a:t>
            </a:r>
          </a:p>
          <a:p>
            <a:pPr lvl="1">
              <a:buFont typeface="Arial" pitchFamily="34" charset="0"/>
              <a:buChar char="•"/>
            </a:pPr>
            <a:r>
              <a:rPr lang="en-CA" dirty="0" smtClean="0"/>
              <a:t>It has been updated by physics, but in a formalism not accessible</a:t>
            </a:r>
            <a:r>
              <a:rPr lang="en-CA" baseline="0" dirty="0" smtClean="0"/>
              <a:t> to others</a:t>
            </a:r>
            <a:endParaRPr lang="en-CA" dirty="0" smtClean="0"/>
          </a:p>
          <a:p>
            <a:pPr lvl="1">
              <a:buFont typeface="Arial" pitchFamily="34" charset="0"/>
              <a:buChar char="•"/>
            </a:pPr>
            <a:r>
              <a:rPr lang="en-CA" dirty="0" smtClean="0"/>
              <a:t>It has not been updated by philosophy, </a:t>
            </a:r>
            <a:r>
              <a:rPr lang="en-CA" dirty="0" err="1" smtClean="0"/>
              <a:t>CogSci</a:t>
            </a:r>
            <a:r>
              <a:rPr lang="en-CA" dirty="0" smtClean="0"/>
              <a:t> nor computational</a:t>
            </a:r>
            <a:r>
              <a:rPr lang="en-CA" baseline="0" dirty="0" smtClean="0"/>
              <a:t> modelling therein</a:t>
            </a:r>
          </a:p>
          <a:p>
            <a:pPr lvl="2">
              <a:buFont typeface="Arial" pitchFamily="34" charset="0"/>
              <a:buChar char="•"/>
            </a:pPr>
            <a:r>
              <a:rPr lang="en-CA" baseline="0" dirty="0" smtClean="0"/>
              <a:t>The entire house of cards is about to be toppled</a:t>
            </a:r>
          </a:p>
          <a:p>
            <a:pPr lvl="0">
              <a:buFont typeface="Arial" pitchFamily="34" charset="0"/>
              <a:buChar char="•"/>
            </a:pPr>
            <a:r>
              <a:rPr lang="en-CA" baseline="0" dirty="0" smtClean="0"/>
              <a:t>All Science of X are birthed within Philosophy which is </a:t>
            </a:r>
            <a:r>
              <a:rPr lang="en-CA" baseline="0" dirty="0" err="1" smtClean="0"/>
              <a:t>diminised</a:t>
            </a:r>
            <a:r>
              <a:rPr lang="en-CA" baseline="0" dirty="0" smtClean="0"/>
              <a:t> and is left with a barnacle Philosophy of X</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51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Portrait:</a:t>
            </a:r>
            <a:endParaRPr lang="en-CA" baseline="0" dirty="0" smtClean="0"/>
          </a:p>
          <a:p>
            <a:pPr lvl="1">
              <a:buFont typeface="Arial" pitchFamily="34" charset="0"/>
              <a:buChar char="•"/>
            </a:pPr>
            <a:r>
              <a:rPr lang="en-CA" baseline="0" dirty="0" smtClean="0"/>
              <a:t>From: http://portrait.kaar.at/200Deutsche3/image21.html</a:t>
            </a:r>
          </a:p>
          <a:p>
            <a:pPr lvl="1">
              <a:buFont typeface="Arial" pitchFamily="34" charset="0"/>
              <a:buChar char="•"/>
            </a:pPr>
            <a:r>
              <a:rPr lang="en-CA" baseline="0" dirty="0" smtClean="0"/>
              <a:t>Title: (Translated from German) </a:t>
            </a:r>
            <a:r>
              <a:rPr lang="en-CA" dirty="0" smtClean="0"/>
              <a:t>portrait of </a:t>
            </a:r>
            <a:r>
              <a:rPr lang="en-CA" b="1" dirty="0" smtClean="0"/>
              <a:t>Immanuel Kant</a:t>
            </a:r>
            <a:r>
              <a:rPr lang="en-CA" dirty="0" smtClean="0"/>
              <a:t> comes from the book "Two hundred German men", published by Ludwig </a:t>
            </a:r>
            <a:r>
              <a:rPr lang="en-CA" dirty="0" err="1" smtClean="0"/>
              <a:t>Bechstein</a:t>
            </a:r>
            <a:r>
              <a:rPr lang="en-CA" dirty="0" smtClean="0"/>
              <a:t>, Leipzig the 1854</a:t>
            </a:r>
            <a:r>
              <a:rPr lang="en-CA" baseline="30000" dirty="0" smtClean="0"/>
              <a:t>th</a:t>
            </a:r>
            <a:endParaRPr lang="en-CA" baseline="0" dirty="0" smtClean="0"/>
          </a:p>
          <a:p>
            <a:pPr lvl="0">
              <a:buFont typeface="Arial" pitchFamily="34" charset="0"/>
              <a:buChar char="•"/>
            </a:pPr>
            <a:r>
              <a:rPr lang="en-CA" baseline="0" dirty="0" smtClean="0"/>
              <a:t>Kant didn’t actually say that metaphysics is useless, just that it has yet bear fruit. ???</a:t>
            </a:r>
            <a:endParaRPr lang="en-CA" dirty="0" smtClean="0"/>
          </a:p>
        </p:txBody>
      </p:sp>
      <p:sp>
        <p:nvSpPr>
          <p:cNvPr id="4" name="Slide Number Placeholder 3"/>
          <p:cNvSpPr>
            <a:spLocks noGrp="1"/>
          </p:cNvSpPr>
          <p:nvPr>
            <p:ph type="sldNum" sz="quarter" idx="10"/>
          </p:nvPr>
        </p:nvSpPr>
        <p:spPr/>
        <p:txBody>
          <a:bodyPr/>
          <a:lstStyle/>
          <a:p>
            <a:fld id="{86936C4B-CE10-4228-B581-F29B700AD509}" type="slidenum">
              <a:rPr lang="en-CA" smtClean="0"/>
              <a:pPr/>
              <a:t>8</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55</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60</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61</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Not being a formal philosopher is an asset as we will see.</a:t>
            </a:r>
          </a:p>
          <a:p>
            <a:pPr>
              <a:buFont typeface="Arial" pitchFamily="34" charset="0"/>
              <a:buChar char="•"/>
            </a:pPr>
            <a:r>
              <a:rPr lang="en-CA" dirty="0" smtClean="0"/>
              <a:t>What am I?</a:t>
            </a:r>
          </a:p>
          <a:p>
            <a:pPr lvl="1">
              <a:buFont typeface="Arial" pitchFamily="34" charset="0"/>
              <a:buChar char="•"/>
            </a:pPr>
            <a:r>
              <a:rPr lang="en-CA" dirty="0" smtClean="0"/>
              <a:t>Never the same</a:t>
            </a:r>
          </a:p>
          <a:p>
            <a:pPr lvl="1">
              <a:buFont typeface="Arial" pitchFamily="34" charset="0"/>
              <a:buChar char="•"/>
            </a:pPr>
            <a:r>
              <a:rPr lang="en-CA" dirty="0" smtClean="0"/>
              <a:t>Not an identifiable substance with specific states</a:t>
            </a:r>
          </a:p>
          <a:p>
            <a:pPr lvl="1">
              <a:buFont typeface="Arial" pitchFamily="34" charset="0"/>
              <a:buChar char="•"/>
            </a:pPr>
            <a:r>
              <a:rPr lang="en-CA" dirty="0" smtClean="0"/>
              <a:t>A continuous process</a:t>
            </a:r>
          </a:p>
        </p:txBody>
      </p:sp>
      <p:sp>
        <p:nvSpPr>
          <p:cNvPr id="4" name="Slide Number Placeholder 3"/>
          <p:cNvSpPr>
            <a:spLocks noGrp="1"/>
          </p:cNvSpPr>
          <p:nvPr>
            <p:ph type="sldNum" sz="quarter" idx="10"/>
          </p:nvPr>
        </p:nvSpPr>
        <p:spPr/>
        <p:txBody>
          <a:bodyPr/>
          <a:lstStyle/>
          <a:p>
            <a:fld id="{86936C4B-CE10-4228-B581-F29B700AD509}" type="slidenum">
              <a:rPr lang="en-CA" smtClean="0"/>
              <a:pPr/>
              <a:t>62</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63</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Are suggested</a:t>
            </a:r>
            <a:r>
              <a:rPr lang="en-CA" baseline="0" dirty="0" smtClean="0"/>
              <a:t> improvements</a:t>
            </a:r>
          </a:p>
          <a:p>
            <a:pPr lvl="1">
              <a:buFont typeface="Arial" pitchFamily="34" charset="0"/>
              <a:buChar char="•"/>
            </a:pPr>
            <a:r>
              <a:rPr lang="en-CA" baseline="0" dirty="0" smtClean="0"/>
              <a:t>selfish to my point of view, or for the</a:t>
            </a:r>
          </a:p>
          <a:p>
            <a:pPr lvl="1">
              <a:buFont typeface="Arial" pitchFamily="34" charset="0"/>
              <a:buChar char="•"/>
            </a:pPr>
            <a:r>
              <a:rPr lang="en-CA" baseline="0" dirty="0" smtClean="0"/>
              <a:t>good of philosophy/cognition in general?</a:t>
            </a:r>
          </a:p>
          <a:p>
            <a:pPr lvl="1">
              <a:buFont typeface="Arial" pitchFamily="34" charset="0"/>
              <a:buChar char="•"/>
            </a:pPr>
            <a:r>
              <a:rPr lang="en-CA" baseline="0" dirty="0" smtClean="0"/>
              <a:t>You must be the judge.</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64</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65</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66</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http://en.wikipedia.org/wiki/Herbert_Simon</a:t>
            </a:r>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67</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68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 don’t agree with Russell’s view but am equally frustrated.</a:t>
            </a:r>
          </a:p>
          <a:p>
            <a:pPr lvl="1">
              <a:buFont typeface="Arial" pitchFamily="34" charset="0"/>
              <a:buChar char="•"/>
            </a:pPr>
            <a:r>
              <a:rPr lang="en-CA" dirty="0" smtClean="0"/>
              <a:t>As long as each type of analysis is based on crisp black &amp; white substances</a:t>
            </a:r>
            <a:r>
              <a:rPr lang="en-CA" baseline="0" dirty="0" smtClean="0"/>
              <a:t> (conceptions) then paradoxes must result proving black &amp; white wrong.</a:t>
            </a:r>
          </a:p>
          <a:p>
            <a:pPr lvl="1">
              <a:buFont typeface="Arial" pitchFamily="34" charset="0"/>
              <a:buChar char="•"/>
            </a:pPr>
            <a:r>
              <a:rPr lang="en-CA" baseline="0" dirty="0" smtClean="0"/>
              <a:t>Process metaphysics will end this state-of-affairs.</a:t>
            </a:r>
            <a:endParaRPr lang="en-CA" dirty="0" smtClean="0"/>
          </a:p>
          <a:p>
            <a:pPr>
              <a:buFont typeface="Arial" pitchFamily="34" charset="0"/>
              <a:buChar char="•"/>
            </a:pPr>
            <a:endParaRPr lang="en-CA" dirty="0" smtClean="0"/>
          </a:p>
          <a:p>
            <a:pPr>
              <a:buFont typeface="Arial" pitchFamily="34" charset="0"/>
              <a:buChar char="•"/>
            </a:pPr>
            <a:r>
              <a:rPr lang="en-CA" dirty="0" smtClean="0"/>
              <a:t>Portrait:</a:t>
            </a:r>
            <a:endParaRPr lang="en-CA" baseline="0" dirty="0" smtClean="0"/>
          </a:p>
          <a:p>
            <a:pPr lvl="1">
              <a:buFont typeface="Arial" pitchFamily="34" charset="0"/>
              <a:buChar char="•"/>
            </a:pPr>
            <a:r>
              <a:rPr lang="en-CA" baseline="0" dirty="0" smtClean="0"/>
              <a:t>From: http://www.qcms.org/Fun%20Facts.htm</a:t>
            </a:r>
          </a:p>
        </p:txBody>
      </p:sp>
      <p:sp>
        <p:nvSpPr>
          <p:cNvPr id="4" name="Slide Number Placeholder 3"/>
          <p:cNvSpPr>
            <a:spLocks noGrp="1"/>
          </p:cNvSpPr>
          <p:nvPr>
            <p:ph type="sldNum" sz="quarter" idx="10"/>
          </p:nvPr>
        </p:nvSpPr>
        <p:spPr/>
        <p:txBody>
          <a:bodyPr/>
          <a:lstStyle/>
          <a:p>
            <a:fld id="{86936C4B-CE10-4228-B581-F29B700AD509}" type="slidenum">
              <a:rPr lang="en-CA" smtClean="0"/>
              <a:pPr/>
              <a:t>10</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70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http://en.wikipedia.org/wiki/Unified_theory_of_cognition</a:t>
            </a:r>
          </a:p>
          <a:p>
            <a:pPr>
              <a:buFont typeface="Arial" pitchFamily="34" charset="0"/>
              <a:buChar char="•"/>
            </a:pPr>
            <a:r>
              <a:rPr lang="en-CA" dirty="0" smtClean="0"/>
              <a:t>Some linguists and developmental</a:t>
            </a:r>
            <a:r>
              <a:rPr lang="en-CA" baseline="0" dirty="0" smtClean="0"/>
              <a:t> </a:t>
            </a:r>
            <a:r>
              <a:rPr lang="en-CA" baseline="0" dirty="0" err="1" smtClean="0"/>
              <a:t>robotacists</a:t>
            </a:r>
            <a:r>
              <a:rPr lang="en-CA" baseline="0" dirty="0" smtClean="0"/>
              <a:t> do only start with an innate baby.</a:t>
            </a:r>
            <a:endParaRPr lang="en-CA" dirty="0" smtClean="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71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72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http://en.wikipedia.org/wiki/Wolfgang_Bibel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u="none" strike="noStrike" kern="1200" dirty="0" smtClean="0">
                <a:solidFill>
                  <a:schemeClr val="tx1"/>
                </a:solidFill>
                <a:latin typeface="+mn-lt"/>
                <a:ea typeface="+mn-ea"/>
                <a:cs typeface="+mn-cs"/>
                <a:hlinkClick r:id="rId3"/>
              </a:rPr>
              <a:t>Marti A. </a:t>
            </a:r>
            <a:r>
              <a:rPr lang="en-CA" sz="1200" b="1" u="none" strike="noStrike" kern="1200" dirty="0" smtClean="0">
                <a:solidFill>
                  <a:schemeClr val="tx1"/>
                </a:solidFill>
                <a:latin typeface="+mn-lt"/>
                <a:ea typeface="+mn-ea"/>
                <a:cs typeface="+mn-cs"/>
                <a:hlinkClick r:id="rId3"/>
              </a:rPr>
              <a:t>Hearst</a:t>
            </a:r>
            <a:r>
              <a:rPr lang="en-CA" sz="1200" kern="1200" dirty="0" smtClean="0">
                <a:solidFill>
                  <a:schemeClr val="tx1"/>
                </a:solidFill>
                <a:latin typeface="+mn-lt"/>
                <a:ea typeface="+mn-ea"/>
                <a:cs typeface="+mn-cs"/>
              </a:rPr>
              <a:t> &amp; </a:t>
            </a:r>
            <a:r>
              <a:rPr lang="en-CA" sz="1200" u="none" strike="noStrike" kern="1200" dirty="0" err="1" smtClean="0">
                <a:solidFill>
                  <a:schemeClr val="tx1"/>
                </a:solidFill>
                <a:latin typeface="+mn-lt"/>
                <a:ea typeface="+mn-ea"/>
                <a:cs typeface="+mn-cs"/>
                <a:hlinkClick r:id="rId4"/>
              </a:rPr>
              <a:t>Haym</a:t>
            </a:r>
            <a:r>
              <a:rPr lang="en-CA" sz="1200" u="none" strike="noStrike" kern="1200" dirty="0" smtClean="0">
                <a:solidFill>
                  <a:schemeClr val="tx1"/>
                </a:solidFill>
                <a:latin typeface="+mn-lt"/>
                <a:ea typeface="+mn-ea"/>
                <a:cs typeface="+mn-cs"/>
                <a:hlinkClick r:id="rId4"/>
              </a:rPr>
              <a:t> Hirsh</a:t>
            </a:r>
            <a:r>
              <a:rPr lang="en-CA" sz="1200" kern="1200" dirty="0" smtClean="0">
                <a:solidFill>
                  <a:schemeClr val="tx1"/>
                </a:solidFill>
                <a:latin typeface="+mn-lt"/>
                <a:ea typeface="+mn-ea"/>
                <a:cs typeface="+mn-cs"/>
              </a:rPr>
              <a:t> (2000) </a:t>
            </a:r>
            <a:r>
              <a:rPr lang="en-CA" sz="1200" i="1" kern="1200" dirty="0" smtClean="0">
                <a:solidFill>
                  <a:schemeClr val="tx1"/>
                </a:solidFill>
                <a:latin typeface="+mn-lt"/>
                <a:ea typeface="+mn-ea"/>
                <a:cs typeface="+mn-cs"/>
              </a:rPr>
              <a:t>AI's greatest trends and controversies</a:t>
            </a:r>
            <a:r>
              <a:rPr lang="en-CA" sz="1200" kern="1200" dirty="0" smtClean="0">
                <a:solidFill>
                  <a:schemeClr val="tx1"/>
                </a:solidFill>
                <a:latin typeface="+mn-lt"/>
                <a:ea typeface="+mn-ea"/>
                <a:cs typeface="+mn-cs"/>
              </a:rPr>
              <a:t>. IEEE Intelligent Systems and their Applications, 15(1): 8-17. (@</a:t>
            </a:r>
            <a:r>
              <a:rPr lang="en-CA" sz="1200" u="none" strike="noStrike" kern="1200" dirty="0" smtClean="0">
                <a:solidFill>
                  <a:schemeClr val="tx1"/>
                </a:solidFill>
                <a:latin typeface="+mn-lt"/>
                <a:ea typeface="+mn-ea"/>
                <a:cs typeface="+mn-cs"/>
                <a:hlinkClick r:id="rId5"/>
              </a:rPr>
              <a:t>IEEE</a:t>
            </a:r>
            <a:r>
              <a:rPr lang="en-CA" sz="1200" kern="1200" dirty="0" smtClean="0">
                <a:solidFill>
                  <a:schemeClr val="tx1"/>
                </a:solidFill>
                <a:latin typeface="+mn-lt"/>
                <a:ea typeface="+mn-ea"/>
                <a:cs typeface="+mn-cs"/>
              </a:rPr>
              <a:t>)</a:t>
            </a:r>
          </a:p>
          <a:p>
            <a:pPr>
              <a:buFont typeface="Arial" pitchFamily="34" charset="0"/>
              <a:buChar char="•"/>
            </a:pPr>
            <a:endParaRPr lang="en-CA" dirty="0" smtClean="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73</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At</a:t>
            </a:r>
            <a:r>
              <a:rPr lang="en-CA" baseline="0" dirty="0" smtClean="0"/>
              <a:t> this point, don’t need to know </a:t>
            </a:r>
            <a:r>
              <a:rPr lang="en-CA" i="1" baseline="0" dirty="0" smtClean="0"/>
              <a:t>momentum</a:t>
            </a:r>
            <a:r>
              <a:rPr lang="en-CA" baseline="0" dirty="0" smtClean="0"/>
              <a:t> nor </a:t>
            </a:r>
            <a:r>
              <a:rPr lang="en-CA" i="1" baseline="0" dirty="0" smtClean="0"/>
              <a:t>intentionality</a:t>
            </a:r>
            <a:r>
              <a:rPr lang="en-CA" baseline="0" dirty="0" smtClean="0"/>
              <a:t>. Both direct change to a particular direction.</a:t>
            </a:r>
          </a:p>
          <a:p>
            <a:pPr>
              <a:buFont typeface="Arial" pitchFamily="34" charset="0"/>
              <a:buChar char="•"/>
            </a:pPr>
            <a:r>
              <a:rPr lang="en-CA" baseline="0" dirty="0" smtClean="0"/>
              <a:t>Status of physics is great. We agree on all the terms. They are tangible.</a:t>
            </a:r>
          </a:p>
          <a:p>
            <a:pPr>
              <a:buFont typeface="Arial" pitchFamily="34" charset="0"/>
              <a:buChar char="•"/>
            </a:pPr>
            <a:r>
              <a:rPr lang="en-CA" baseline="0" dirty="0" smtClean="0"/>
              <a:t>In cognition and philosophy of mind, status is terrible. There is no agreement on most terms. Nothing is tangible.</a:t>
            </a:r>
          </a:p>
          <a:p>
            <a:pPr>
              <a:buFont typeface="Arial" pitchFamily="34" charset="0"/>
              <a:buChar char="•"/>
            </a:pPr>
            <a:r>
              <a:rPr lang="en-CA" baseline="0" dirty="0" smtClean="0"/>
              <a:t>Can we learn anything from Physics?</a:t>
            </a:r>
          </a:p>
        </p:txBody>
      </p:sp>
      <p:sp>
        <p:nvSpPr>
          <p:cNvPr id="4" name="Slide Number Placeholder 3"/>
          <p:cNvSpPr>
            <a:spLocks noGrp="1"/>
          </p:cNvSpPr>
          <p:nvPr>
            <p:ph type="sldNum" sz="quarter" idx="10"/>
          </p:nvPr>
        </p:nvSpPr>
        <p:spPr/>
        <p:txBody>
          <a:bodyPr/>
          <a:lstStyle/>
          <a:p>
            <a:fld id="{86936C4B-CE10-4228-B581-F29B700AD509}" type="slidenum">
              <a:rPr lang="en-CA" smtClean="0"/>
              <a:pPr/>
              <a:t>12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Metaphysics is the foundation for everything</a:t>
            </a:r>
          </a:p>
          <a:p>
            <a:pPr lvl="1">
              <a:buFont typeface="Arial" pitchFamily="34" charset="0"/>
              <a:buChar char="•"/>
            </a:pPr>
            <a:r>
              <a:rPr lang="en-CA" dirty="0" smtClean="0"/>
              <a:t>It has been updated by physics, but in a formalism not accessible</a:t>
            </a:r>
            <a:r>
              <a:rPr lang="en-CA" baseline="0" dirty="0" smtClean="0"/>
              <a:t> to others</a:t>
            </a:r>
            <a:endParaRPr lang="en-CA" dirty="0" smtClean="0"/>
          </a:p>
          <a:p>
            <a:pPr lvl="1">
              <a:buFont typeface="Arial" pitchFamily="34" charset="0"/>
              <a:buChar char="•"/>
            </a:pPr>
            <a:r>
              <a:rPr lang="en-CA" dirty="0" smtClean="0"/>
              <a:t>It has not been updated by philosophy, </a:t>
            </a:r>
            <a:r>
              <a:rPr lang="en-CA" dirty="0" err="1" smtClean="0"/>
              <a:t>CogSci</a:t>
            </a:r>
            <a:r>
              <a:rPr lang="en-CA" dirty="0" smtClean="0"/>
              <a:t> nor computational</a:t>
            </a:r>
            <a:r>
              <a:rPr lang="en-CA" baseline="0" dirty="0" smtClean="0"/>
              <a:t> modelling therein</a:t>
            </a:r>
          </a:p>
          <a:p>
            <a:pPr lvl="2">
              <a:buFont typeface="Arial" pitchFamily="34" charset="0"/>
              <a:buChar char="•"/>
            </a:pPr>
            <a:r>
              <a:rPr lang="en-CA" baseline="0" dirty="0" smtClean="0"/>
              <a:t>The entire house of cards is about to be toppled</a:t>
            </a:r>
          </a:p>
          <a:p>
            <a:pPr lvl="0">
              <a:buFont typeface="Arial" pitchFamily="34" charset="0"/>
              <a:buChar char="•"/>
            </a:pPr>
            <a:r>
              <a:rPr lang="en-CA" baseline="0" dirty="0" smtClean="0"/>
              <a:t>All Science of X are birthed within Philosophy which is </a:t>
            </a:r>
            <a:r>
              <a:rPr lang="en-CA" baseline="0" dirty="0" err="1" smtClean="0"/>
              <a:t>diminised</a:t>
            </a:r>
            <a:r>
              <a:rPr lang="en-CA" baseline="0" dirty="0" smtClean="0"/>
              <a:t> and is left with a barnacle Philosophy of X</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13</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Metaphysics is the foundation for everything</a:t>
            </a:r>
          </a:p>
          <a:p>
            <a:pPr lvl="1">
              <a:buFont typeface="Arial" pitchFamily="34" charset="0"/>
              <a:buChar char="•"/>
            </a:pPr>
            <a:r>
              <a:rPr lang="en-CA" dirty="0" smtClean="0"/>
              <a:t>It has been updated by physics, but in a formalism not accessible</a:t>
            </a:r>
            <a:r>
              <a:rPr lang="en-CA" baseline="0" dirty="0" smtClean="0"/>
              <a:t> to others</a:t>
            </a:r>
            <a:endParaRPr lang="en-CA" dirty="0" smtClean="0"/>
          </a:p>
          <a:p>
            <a:pPr lvl="1">
              <a:buFont typeface="Arial" pitchFamily="34" charset="0"/>
              <a:buChar char="•"/>
            </a:pPr>
            <a:r>
              <a:rPr lang="en-CA" dirty="0" smtClean="0"/>
              <a:t>It has not been updated by philosophy, </a:t>
            </a:r>
            <a:r>
              <a:rPr lang="en-CA" dirty="0" err="1" smtClean="0"/>
              <a:t>CogSci</a:t>
            </a:r>
            <a:r>
              <a:rPr lang="en-CA" dirty="0" smtClean="0"/>
              <a:t> nor computational</a:t>
            </a:r>
            <a:r>
              <a:rPr lang="en-CA" baseline="0" dirty="0" smtClean="0"/>
              <a:t> modelling therein</a:t>
            </a:r>
          </a:p>
          <a:p>
            <a:pPr lvl="2">
              <a:buFont typeface="Arial" pitchFamily="34" charset="0"/>
              <a:buChar char="•"/>
            </a:pPr>
            <a:r>
              <a:rPr lang="en-CA" baseline="0" dirty="0" smtClean="0"/>
              <a:t>The entire house of cards is about to be toppled</a:t>
            </a:r>
          </a:p>
          <a:p>
            <a:pPr lvl="0">
              <a:buFont typeface="Arial" pitchFamily="34" charset="0"/>
              <a:buChar char="•"/>
            </a:pPr>
            <a:r>
              <a:rPr lang="en-CA" baseline="0" dirty="0" smtClean="0"/>
              <a:t>All Science of X are birthed within Philosophy which is </a:t>
            </a:r>
            <a:r>
              <a:rPr lang="en-CA" baseline="0" dirty="0" err="1" smtClean="0"/>
              <a:t>diminised</a:t>
            </a:r>
            <a:r>
              <a:rPr lang="en-CA" baseline="0" dirty="0" smtClean="0"/>
              <a:t> and is left with a barnacle Philosophy of X</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14</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I will completely</a:t>
            </a:r>
            <a:r>
              <a:rPr lang="en-CA" baseline="0" dirty="0" smtClean="0"/>
              <a:t> redefine all of metaphysics</a:t>
            </a:r>
            <a:endParaRPr lang="en-CA" dirty="0" smtClean="0"/>
          </a:p>
          <a:p>
            <a:pPr>
              <a:buFont typeface="Arial" pitchFamily="34" charset="0"/>
              <a:buChar char="•"/>
            </a:pPr>
            <a:r>
              <a:rPr lang="en-CA" dirty="0" smtClean="0"/>
              <a:t>From: Stanford </a:t>
            </a:r>
            <a:r>
              <a:rPr lang="en-CA" dirty="0" err="1" smtClean="0"/>
              <a:t>Encyclopedia</a:t>
            </a:r>
            <a:r>
              <a:rPr lang="en-CA" dirty="0" smtClean="0"/>
              <a:t> of Philosophy; http://plato.stanford.edu/entries/metaphysics/</a:t>
            </a:r>
          </a:p>
          <a:p>
            <a:pPr lvl="1">
              <a:buFont typeface="Arial" pitchFamily="34" charset="0"/>
              <a:buChar char="•"/>
            </a:pPr>
            <a:r>
              <a:rPr lang="en-CA" dirty="0" smtClean="0"/>
              <a:t>considers various attempts to show that metaphysics—however defined—is an impossible enterprise.</a:t>
            </a:r>
          </a:p>
          <a:p>
            <a:pPr lvl="1">
              <a:buFont typeface="Arial" pitchFamily="34" charset="0"/>
              <a:buChar char="•"/>
            </a:pPr>
            <a:r>
              <a:rPr lang="en-CA" dirty="0" smtClean="0"/>
              <a:t>there are and have been paradigmatic metaphysicians who deny that there are first causes—this denial is certainly a metaphysical thesis in the current sense—, others who insist that everything changes (Heraclitus and any modern philosopher who is both a materialist and a </a:t>
            </a:r>
            <a:r>
              <a:rPr lang="en-CA" dirty="0" err="1" smtClean="0"/>
              <a:t>nominalist</a:t>
            </a:r>
            <a:r>
              <a:rPr lang="en-CA" dirty="0" smtClean="0"/>
              <a:t>), and others still (Parmenides and Zeno) who deny that there is a special class of objects that do not change.</a:t>
            </a:r>
          </a:p>
          <a:p>
            <a:pPr lvl="1">
              <a:buFont typeface="Arial" pitchFamily="34" charset="0"/>
              <a:buChar char="•"/>
            </a:pPr>
            <a:r>
              <a:rPr lang="en-CA" dirty="0" smtClean="0"/>
              <a:t>‘Being is the most barren and abstract of all categories’ [Hegel, paraphrased]; </a:t>
            </a:r>
          </a:p>
          <a:p>
            <a:pPr lvl="1">
              <a:buFont typeface="Arial" pitchFamily="34" charset="0"/>
              <a:buChar char="•"/>
            </a:pPr>
            <a:r>
              <a:rPr lang="en-CA" dirty="0" smtClean="0"/>
              <a:t>intermediate topic are supposed to be changeless—but not first causes, since, as Aristotle noted, they are causally inactive</a:t>
            </a:r>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15</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6936C4B-CE10-4228-B581-F29B700AD509}" type="slidenum">
              <a:rPr lang="en-CA" smtClean="0"/>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4" name="Date Placeholder 3"/>
          <p:cNvSpPr>
            <a:spLocks noGrp="1"/>
          </p:cNvSpPr>
          <p:nvPr>
            <p:ph type="dt" sz="half" idx="10"/>
          </p:nvPr>
        </p:nvSpPr>
        <p:spPr/>
        <p:txBody>
          <a:bodyPr/>
          <a:lstStyle/>
          <a:p>
            <a:fld id="{74B634B8-BB71-4AA7-8255-B834DE3F9F24}"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2" name="Picture 7"/>
          <p:cNvPicPr>
            <a:picLocks noChangeAspect="1" noChangeArrowheads="1"/>
          </p:cNvPicPr>
          <p:nvPr userDrawn="1"/>
        </p:nvPicPr>
        <p:blipFill>
          <a:blip r:embed="rId2"/>
          <a:srcRect r="11476" b="4225"/>
          <a:stretch>
            <a:fillRect/>
          </a:stretch>
        </p:blipFill>
        <p:spPr bwMode="auto">
          <a:xfrm>
            <a:off x="4943007" y="-24"/>
            <a:ext cx="4200993" cy="4495800"/>
          </a:xfrm>
          <a:prstGeom prst="rect">
            <a:avLst/>
          </a:prstGeom>
          <a:noFill/>
          <a:ln w="9525">
            <a:noFill/>
            <a:miter lim="800000"/>
            <a:headEnd/>
            <a:tailEnd/>
          </a:ln>
          <a:effectLst>
            <a:softEdge rad="63500"/>
          </a:effectLst>
        </p:spPr>
      </p:pic>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CA" smtClean="0"/>
              <a:t>Click to edit Master subtitle style</a:t>
            </a:r>
            <a:endParaRPr kumimoji="0" lang="en-CA"/>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CA" dirty="0" smtClean="0"/>
              <a:t>Click to edit Master title style</a:t>
            </a:r>
            <a:endParaRPr kumimoji="0" lang="en-CA"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CA"/>
          </a:p>
        </p:txBody>
      </p:sp>
      <p:sp>
        <p:nvSpPr>
          <p:cNvPr id="3" name="Vertical Text Placeholder 2"/>
          <p:cNvSpPr>
            <a:spLocks noGrp="1"/>
          </p:cNvSpPr>
          <p:nvPr>
            <p:ph type="body" orient="vert" idx="1"/>
          </p:nvPr>
        </p:nvSpPr>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4" name="Date Placeholder 3"/>
          <p:cNvSpPr>
            <a:spLocks noGrp="1"/>
          </p:cNvSpPr>
          <p:nvPr>
            <p:ph type="dt" sz="half" idx="10"/>
          </p:nvPr>
        </p:nvSpPr>
        <p:spPr/>
        <p:txBody>
          <a:bodyPr/>
          <a:lstStyle/>
          <a:p>
            <a:fld id="{29A87033-9343-49DD-9383-C508ADDFB64F}"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1" name="Picture 6"/>
          <p:cNvPicPr>
            <a:picLocks noChangeAspect="1" noChangeArrowheads="1"/>
          </p:cNvPicPr>
          <p:nvPr userDrawn="1"/>
        </p:nvPicPr>
        <p:blipFill>
          <a:blip r:embed="rId2">
            <a:duotone>
              <a:schemeClr val="bg2">
                <a:shade val="45000"/>
                <a:satMod val="135000"/>
              </a:schemeClr>
              <a:prstClr val="white"/>
            </a:duotone>
          </a:blip>
          <a:srcRect l="6522" r="13043"/>
          <a:stretch>
            <a:fillRect/>
          </a:stretch>
        </p:blipFill>
        <p:spPr bwMode="auto">
          <a:xfrm rot="5400000" flipH="1">
            <a:off x="329495" y="-329550"/>
            <a:ext cx="3124200" cy="3783254"/>
          </a:xfrm>
          <a:prstGeom prst="rect">
            <a:avLst/>
          </a:prstGeom>
          <a:noFill/>
          <a:ln w="9525">
            <a:noFill/>
            <a:miter lim="800000"/>
            <a:headEnd/>
            <a:tailEnd/>
          </a:ln>
          <a:effectLst/>
        </p:spPr>
      </p:pic>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4" name="Date Placeholder 3"/>
          <p:cNvSpPr>
            <a:spLocks noGrp="1"/>
          </p:cNvSpPr>
          <p:nvPr>
            <p:ph type="dt" sz="half" idx="10"/>
          </p:nvPr>
        </p:nvSpPr>
        <p:spPr/>
        <p:txBody>
          <a:bodyPr/>
          <a:lstStyle/>
          <a:p>
            <a:fld id="{5457D7F3-C9E3-405C-BFC2-8351A2CE6FF6}" type="datetime1">
              <a:rPr lang="en-CA" smtClean="0"/>
              <a:pPr/>
              <a:t>26 Feb 2009</a:t>
            </a:fld>
            <a:endParaRPr lang="en-CA"/>
          </a:p>
        </p:txBody>
      </p:sp>
      <p:sp>
        <p:nvSpPr>
          <p:cNvPr id="5" name="Footer Placeholder 4"/>
          <p:cNvSpPr>
            <a:spLocks noGrp="1"/>
          </p:cNvSpPr>
          <p:nvPr>
            <p:ph type="ftr" sz="quarter" idx="11"/>
          </p:nvPr>
        </p:nvSpPr>
        <p:spPr>
          <a:xfrm>
            <a:off x="2640597" y="6377459"/>
            <a:ext cx="3836404" cy="365125"/>
          </a:xfrm>
        </p:spPr>
        <p:txBody>
          <a:bodyPr/>
          <a:lstStyle/>
          <a:p>
            <a:r>
              <a:rPr lang="en-CA" dirty="0" smtClean="0"/>
              <a:t>David Pierre Leibovitz (Carleton University)</a:t>
            </a:r>
          </a:p>
        </p:txBody>
      </p:sp>
      <p:pic>
        <p:nvPicPr>
          <p:cNvPr id="10" name="Picture 7"/>
          <p:cNvPicPr>
            <a:picLocks noChangeAspect="1" noChangeArrowheads="1"/>
          </p:cNvPicPr>
          <p:nvPr userDrawn="1"/>
        </p:nvPicPr>
        <p:blipFill>
          <a:blip r:embed="rId3"/>
          <a:srcRect b="4225"/>
          <a:stretch>
            <a:fillRect/>
          </a:stretch>
        </p:blipFill>
        <p:spPr bwMode="auto">
          <a:xfrm rot="5400000">
            <a:off x="7734332" y="5162572"/>
            <a:ext cx="1447800" cy="1371600"/>
          </a:xfrm>
          <a:prstGeom prst="rect">
            <a:avLst/>
          </a:prstGeom>
          <a:noFill/>
          <a:ln w="9525">
            <a:noFill/>
            <a:miter lim="800000"/>
            <a:headEnd/>
            <a:tailEnd/>
          </a:ln>
          <a:effectLst>
            <a:softEdge rad="63500"/>
          </a:effectLst>
        </p:spPr>
      </p:pic>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CA" smtClean="0"/>
              <a:t>Click to edit Master title style</a:t>
            </a:r>
            <a:endParaRPr kumimoji="0"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CA" dirty="0" smtClean="0"/>
              <a:t>Click to edit Master title style</a:t>
            </a:r>
            <a:endParaRPr kumimoji="0" lang="en-CA" dirty="0"/>
          </a:p>
        </p:txBody>
      </p:sp>
      <p:sp>
        <p:nvSpPr>
          <p:cNvPr id="3" name="Content Placeholder 2"/>
          <p:cNvSpPr>
            <a:spLocks noGrp="1"/>
          </p:cNvSpPr>
          <p:nvPr>
            <p:ph idx="1"/>
          </p:nvPr>
        </p:nvSpPr>
        <p:spPr>
          <a:xfrm>
            <a:off x="0" y="1428736"/>
            <a:ext cx="9144000" cy="5143535"/>
          </a:xfrm>
        </p:spPr>
        <p:txBody>
          <a:bodyPr/>
          <a:lstStyle>
            <a:extLst/>
          </a:lstStyle>
          <a:p>
            <a:pPr lvl="0" eaLnBrk="1" latinLnBrk="0" hangingPunct="1"/>
            <a:r>
              <a:rPr lang="en-CA" dirty="0" smtClean="0"/>
              <a:t>Click to edit Master text styles</a:t>
            </a:r>
          </a:p>
          <a:p>
            <a:pPr lvl="1" eaLnBrk="1" latinLnBrk="0" hangingPunct="1"/>
            <a:r>
              <a:rPr lang="en-CA" dirty="0" smtClean="0"/>
              <a:t>Second level</a:t>
            </a:r>
          </a:p>
          <a:p>
            <a:pPr lvl="2" eaLnBrk="1" latinLnBrk="0" hangingPunct="1"/>
            <a:r>
              <a:rPr lang="en-CA" dirty="0" smtClean="0"/>
              <a:t>Third level</a:t>
            </a:r>
          </a:p>
          <a:p>
            <a:pPr lvl="3" eaLnBrk="1" latinLnBrk="0" hangingPunct="1"/>
            <a:r>
              <a:rPr lang="en-CA" dirty="0" smtClean="0"/>
              <a:t>Fourth level</a:t>
            </a:r>
          </a:p>
          <a:p>
            <a:pPr lvl="4" eaLnBrk="1" latinLnBrk="0" hangingPunct="1"/>
            <a:r>
              <a:rPr lang="en-CA" dirty="0" smtClean="0"/>
              <a:t>Fifth level</a:t>
            </a:r>
            <a:endParaRPr kumimoji="0"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pic>
        <p:nvPicPr>
          <p:cNvPr id="7" name="Picture 7"/>
          <p:cNvPicPr>
            <a:picLocks noChangeAspect="1" noChangeArrowheads="1"/>
          </p:cNvPicPr>
          <p:nvPr userDrawn="1"/>
        </p:nvPicPr>
        <p:blipFill>
          <a:blip r:embed="rId2"/>
          <a:srcRect b="4225"/>
          <a:stretch>
            <a:fillRect/>
          </a:stretch>
        </p:blipFill>
        <p:spPr bwMode="auto">
          <a:xfrm>
            <a:off x="7696200" y="0"/>
            <a:ext cx="1447800" cy="13716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CA" smtClean="0"/>
              <a:t>Click to edit Master title style</a:t>
            </a:r>
            <a:endParaRPr kumimoji="0" lang="en-CA"/>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55592301-CD08-4870-9321-1572631991A0}"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pic>
        <p:nvPicPr>
          <p:cNvPr id="10" name="Picture 7"/>
          <p:cNvPicPr>
            <a:picLocks noChangeAspect="1" noChangeArrowheads="1"/>
          </p:cNvPicPr>
          <p:nvPr userDrawn="1"/>
        </p:nvPicPr>
        <p:blipFill>
          <a:blip r:embed="rId2"/>
          <a:srcRect b="4225"/>
          <a:stretch>
            <a:fillRect/>
          </a:stretch>
        </p:blipFill>
        <p:spPr bwMode="auto">
          <a:xfrm>
            <a:off x="7696200" y="0"/>
            <a:ext cx="1447800" cy="1371600"/>
          </a:xfrm>
          <a:prstGeom prst="rect">
            <a:avLst/>
          </a:prstGeom>
          <a:noFill/>
          <a:ln w="9525">
            <a:noFill/>
            <a:miter lim="800000"/>
            <a:headEnd/>
            <a:tailEnd/>
          </a:ln>
          <a:effectLst>
            <a:softEdge rad="63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CA"/>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5" name="Date Placeholder 4"/>
          <p:cNvSpPr>
            <a:spLocks noGrp="1"/>
          </p:cNvSpPr>
          <p:nvPr>
            <p:ph type="dt" sz="half" idx="10"/>
          </p:nvPr>
        </p:nvSpPr>
        <p:spPr/>
        <p:txBody>
          <a:bodyPr/>
          <a:lstStyle/>
          <a:p>
            <a:fld id="{23D94CBE-0673-41FA-A513-236C9A9F0AAB}" type="datetime1">
              <a:rPr lang="en-CA" smtClean="0"/>
              <a:pPr/>
              <a:t>26 Feb 2009</a:t>
            </a:fld>
            <a:endParaRPr lang="en-CA"/>
          </a:p>
        </p:txBody>
      </p:sp>
      <p:sp>
        <p:nvSpPr>
          <p:cNvPr id="6" name="Footer Placeholder 5"/>
          <p:cNvSpPr>
            <a:spLocks noGrp="1"/>
          </p:cNvSpPr>
          <p:nvPr>
            <p:ph type="ftr" sz="quarter" idx="11"/>
          </p:nvPr>
        </p:nvSpPr>
        <p:spPr/>
        <p:txBody>
          <a:bodyPr/>
          <a:lstStyle/>
          <a:p>
            <a:r>
              <a:rPr lang="en-CA" dirty="0" smtClean="0"/>
              <a:t>David Pierre Leibovitz (Carleton University)</a:t>
            </a:r>
          </a:p>
        </p:txBody>
      </p:sp>
      <p:sp>
        <p:nvSpPr>
          <p:cNvPr id="7" name="Slide Number Placeholder 6"/>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pic>
        <p:nvPicPr>
          <p:cNvPr id="8" name="Picture 7"/>
          <p:cNvPicPr>
            <a:picLocks noChangeAspect="1" noChangeArrowheads="1"/>
          </p:cNvPicPr>
          <p:nvPr userDrawn="1"/>
        </p:nvPicPr>
        <p:blipFill>
          <a:blip r:embed="rId2"/>
          <a:srcRect b="4225"/>
          <a:stretch>
            <a:fillRect/>
          </a:stretch>
        </p:blipFill>
        <p:spPr bwMode="auto">
          <a:xfrm>
            <a:off x="7696200" y="0"/>
            <a:ext cx="1447800" cy="13716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CA" smtClean="0"/>
              <a:t>Click to edit Master title style</a:t>
            </a:r>
            <a:endParaRPr kumimoji="0" lang="en-CA"/>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CA"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CA"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7" name="Date Placeholder 6"/>
          <p:cNvSpPr>
            <a:spLocks noGrp="1"/>
          </p:cNvSpPr>
          <p:nvPr>
            <p:ph type="dt" sz="half" idx="10"/>
          </p:nvPr>
        </p:nvSpPr>
        <p:spPr/>
        <p:txBody>
          <a:bodyPr/>
          <a:lstStyle/>
          <a:p>
            <a:fld id="{4B79732B-8CCC-4EA1-B24B-C207EA0D1D42}" type="datetime1">
              <a:rPr lang="en-CA" smtClean="0"/>
              <a:pPr/>
              <a:t>26 Feb 2009</a:t>
            </a:fld>
            <a:endParaRPr lang="en-CA"/>
          </a:p>
        </p:txBody>
      </p:sp>
      <p:sp>
        <p:nvSpPr>
          <p:cNvPr id="8" name="Footer Placeholder 7"/>
          <p:cNvSpPr>
            <a:spLocks noGrp="1"/>
          </p:cNvSpPr>
          <p:nvPr>
            <p:ph type="ftr" sz="quarter" idx="11"/>
          </p:nvPr>
        </p:nvSpPr>
        <p:spPr/>
        <p:txBody>
          <a:bodyPr/>
          <a:lstStyle/>
          <a:p>
            <a:r>
              <a:rPr lang="en-CA" dirty="0" smtClean="0"/>
              <a:t>David Pierre Leibovitz (Carleton University)</a:t>
            </a:r>
          </a:p>
        </p:txBody>
      </p:sp>
      <p:sp>
        <p:nvSpPr>
          <p:cNvPr id="9" name="Slide Number Placeholder 8"/>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pic>
        <p:nvPicPr>
          <p:cNvPr id="10" name="Picture 7"/>
          <p:cNvPicPr>
            <a:picLocks noChangeAspect="1" noChangeArrowheads="1"/>
          </p:cNvPicPr>
          <p:nvPr userDrawn="1"/>
        </p:nvPicPr>
        <p:blipFill>
          <a:blip r:embed="rId2"/>
          <a:srcRect b="4225"/>
          <a:stretch>
            <a:fillRect/>
          </a:stretch>
        </p:blipFill>
        <p:spPr bwMode="auto">
          <a:xfrm>
            <a:off x="7696200" y="0"/>
            <a:ext cx="1447800" cy="13716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CA"/>
          </a:p>
        </p:txBody>
      </p:sp>
      <p:sp>
        <p:nvSpPr>
          <p:cNvPr id="3" name="Date Placeholder 2"/>
          <p:cNvSpPr>
            <a:spLocks noGrp="1"/>
          </p:cNvSpPr>
          <p:nvPr>
            <p:ph type="dt" sz="half" idx="10"/>
          </p:nvPr>
        </p:nvSpPr>
        <p:spPr/>
        <p:txBody>
          <a:bodyPr/>
          <a:lstStyle/>
          <a:p>
            <a:fld id="{E1EB312B-E6D9-4B8F-A0A9-3A7A498ED978}" type="datetime1">
              <a:rPr lang="en-CA" smtClean="0"/>
              <a:pPr/>
              <a:t>26 Feb 2009</a:t>
            </a:fld>
            <a:endParaRPr lang="en-CA"/>
          </a:p>
        </p:txBody>
      </p:sp>
      <p:sp>
        <p:nvSpPr>
          <p:cNvPr id="4" name="Footer Placeholder 3"/>
          <p:cNvSpPr>
            <a:spLocks noGrp="1"/>
          </p:cNvSpPr>
          <p:nvPr>
            <p:ph type="ftr" sz="quarter" idx="11"/>
          </p:nvPr>
        </p:nvSpPr>
        <p:spPr/>
        <p:txBody>
          <a:bodyPr/>
          <a:lstStyle/>
          <a:p>
            <a:r>
              <a:rPr lang="en-CA" dirty="0" smtClean="0"/>
              <a:t>David Pierre Leibovitz (Carleton University)</a:t>
            </a:r>
          </a:p>
        </p:txBody>
      </p:sp>
      <p:sp>
        <p:nvSpPr>
          <p:cNvPr id="5" name="Slide Number Placeholder 4"/>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a:duotone>
              <a:schemeClr val="bg2">
                <a:shade val="45000"/>
                <a:satMod val="135000"/>
              </a:schemeClr>
              <a:prstClr val="white"/>
            </a:duotone>
          </a:blip>
          <a:srcRect l="6522" r="13043"/>
          <a:stretch>
            <a:fillRect/>
          </a:stretch>
        </p:blipFill>
        <p:spPr bwMode="auto">
          <a:xfrm flipH="1">
            <a:off x="-32" y="3074770"/>
            <a:ext cx="3124200" cy="3783254"/>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8F24709B-140B-4241-98E7-1A568A82124D}" type="datetime1">
              <a:rPr lang="en-CA" smtClean="0"/>
              <a:pPr/>
              <a:t>26 Feb 2009</a:t>
            </a:fld>
            <a:endParaRPr lang="en-CA"/>
          </a:p>
        </p:txBody>
      </p:sp>
      <p:sp>
        <p:nvSpPr>
          <p:cNvPr id="3" name="Footer Placeholder 2"/>
          <p:cNvSpPr>
            <a:spLocks noGrp="1"/>
          </p:cNvSpPr>
          <p:nvPr>
            <p:ph type="ftr" sz="quarter" idx="11"/>
          </p:nvPr>
        </p:nvSpPr>
        <p:spPr/>
        <p:txBody>
          <a:bodyPr/>
          <a:lstStyle/>
          <a:p>
            <a:r>
              <a:rPr lang="en-CA" dirty="0" smtClean="0"/>
              <a:t>David Pierre Leibovitz (Carleton University)</a:t>
            </a:r>
          </a:p>
        </p:txBody>
      </p:sp>
      <p:sp>
        <p:nvSpPr>
          <p:cNvPr id="4" name="Slide Number Placeholder 3"/>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pic>
        <p:nvPicPr>
          <p:cNvPr id="5" name="Picture 7"/>
          <p:cNvPicPr>
            <a:picLocks noChangeAspect="1" noChangeArrowheads="1"/>
          </p:cNvPicPr>
          <p:nvPr userDrawn="1"/>
        </p:nvPicPr>
        <p:blipFill>
          <a:blip r:embed="rId3"/>
          <a:srcRect b="4225"/>
          <a:stretch>
            <a:fillRect/>
          </a:stretch>
        </p:blipFill>
        <p:spPr bwMode="auto">
          <a:xfrm>
            <a:off x="7696200" y="0"/>
            <a:ext cx="1447800" cy="13716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CA" smtClean="0"/>
              <a:t>Click to edit Master title style</a:t>
            </a:r>
            <a:endParaRPr kumimoji="0" lang="en-CA"/>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CA"/>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10C8440A-7192-420F-8A50-F7AF8E27DC37}" type="datetime1">
              <a:rPr lang="en-CA" smtClean="0"/>
              <a:pPr/>
              <a:t>26 Feb 2009</a:t>
            </a:fld>
            <a:endParaRPr lang="en-CA"/>
          </a:p>
        </p:txBody>
      </p:sp>
      <p:sp>
        <p:nvSpPr>
          <p:cNvPr id="6" name="Footer Placeholder 5"/>
          <p:cNvSpPr>
            <a:spLocks noGrp="1"/>
          </p:cNvSpPr>
          <p:nvPr>
            <p:ph type="ftr" sz="quarter" idx="11"/>
          </p:nvPr>
        </p:nvSpPr>
        <p:spPr/>
        <p:txBody>
          <a:bodyPr/>
          <a:lstStyle/>
          <a:p>
            <a:r>
              <a:rPr lang="en-CA" dirty="0" smtClean="0"/>
              <a:t>David Pierre Leibovitz (Carleton University)</a:t>
            </a:r>
          </a:p>
        </p:txBody>
      </p:sp>
      <p:sp>
        <p:nvSpPr>
          <p:cNvPr id="7" name="Slide Number Placeholder 6"/>
          <p:cNvSpPr>
            <a:spLocks noGrp="1"/>
          </p:cNvSpPr>
          <p:nvPr>
            <p:ph type="sldNum" sz="quarter" idx="12"/>
          </p:nvPr>
        </p:nvSpPr>
        <p:spPr/>
        <p:txBody>
          <a:bodyPr/>
          <a:lstStyle/>
          <a:p>
            <a:r>
              <a:rPr lang="en-CA" dirty="0" smtClean="0"/>
              <a:t>Cognition Requires Philosophy  </a:t>
            </a:r>
            <a:fld id="{B7C73C60-F9AA-4A8A-BC01-C492CA78BAD0}" type="slidenum">
              <a:rPr lang="en-CA" smtClean="0"/>
              <a:pPr/>
              <a:t>‹#›</a:t>
            </a:fld>
            <a:endParaRPr lang="en-CA"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CA" smtClean="0"/>
              <a:t>Click to edit Master title style</a:t>
            </a:r>
            <a:endParaRPr kumimoji="0" lang="en-CA"/>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CA" smtClean="0"/>
              <a:t>Click icon to add picture</a:t>
            </a:r>
            <a:endParaRPr kumimoji="0" lang="en-CA"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C4217EF-5939-4F13-B2ED-68557ACB7175}" type="datetime1">
              <a:rPr lang="en-CA" smtClean="0"/>
              <a:pPr/>
              <a:t>26 Feb 2009</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CA" smtClean="0"/>
              <a:t>David Pierre Leibovitz (Carleton University)</a:t>
            </a:r>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B7C73C60-F9AA-4A8A-BC01-C492CA78BAD0}"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6"/>
          <p:cNvPicPr>
            <a:picLocks noChangeAspect="1" noChangeArrowheads="1"/>
          </p:cNvPicPr>
          <p:nvPr userDrawn="1"/>
        </p:nvPicPr>
        <p:blipFill>
          <a:blip r:embed="rId13">
            <a:duotone>
              <a:schemeClr val="bg2">
                <a:shade val="45000"/>
                <a:satMod val="135000"/>
              </a:schemeClr>
              <a:prstClr val="white"/>
            </a:duotone>
          </a:blip>
          <a:srcRect l="6522" r="13043"/>
          <a:stretch>
            <a:fillRect/>
          </a:stretch>
        </p:blipFill>
        <p:spPr bwMode="auto">
          <a:xfrm flipH="1">
            <a:off x="-32" y="3074770"/>
            <a:ext cx="3124200" cy="3783254"/>
          </a:xfrm>
          <a:prstGeom prst="rect">
            <a:avLst/>
          </a:prstGeom>
          <a:noFill/>
          <a:ln w="9525">
            <a:noFill/>
            <a:miter lim="800000"/>
            <a:headEnd/>
            <a:tailEnd/>
          </a:ln>
          <a:effectLst/>
        </p:spPr>
      </p:pic>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CA" smtClean="0"/>
              <a:t>Click to edit Master title style</a:t>
            </a:r>
            <a:endParaRPr kumimoji="0" lang="en-CA"/>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CA" dirty="0" smtClean="0"/>
              <a:t>Click to edit Master text styles</a:t>
            </a:r>
          </a:p>
          <a:p>
            <a:pPr lvl="1" eaLnBrk="1" latinLnBrk="0" hangingPunct="1"/>
            <a:r>
              <a:rPr kumimoji="0" lang="en-CA" dirty="0" smtClean="0"/>
              <a:t>Second level</a:t>
            </a:r>
          </a:p>
          <a:p>
            <a:pPr lvl="2" eaLnBrk="1" latinLnBrk="0" hangingPunct="1"/>
            <a:r>
              <a:rPr kumimoji="0" lang="en-CA" dirty="0" smtClean="0"/>
              <a:t>Third level</a:t>
            </a:r>
          </a:p>
          <a:p>
            <a:pPr lvl="3" eaLnBrk="1" latinLnBrk="0" hangingPunct="1"/>
            <a:r>
              <a:rPr kumimoji="0" lang="en-CA" dirty="0" smtClean="0"/>
              <a:t>Fourth level</a:t>
            </a:r>
          </a:p>
          <a:p>
            <a:pPr lvl="4" eaLnBrk="1" latinLnBrk="0" hangingPunct="1"/>
            <a:r>
              <a:rPr kumimoji="0" lang="en-CA" dirty="0" smtClean="0"/>
              <a:t>Fifth level</a:t>
            </a:r>
            <a:endParaRPr kumimoji="0" lang="en-CA"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5715C09-21B0-4A39-B921-74DC0767489C}" type="datetime1">
              <a:rPr lang="en-CA" smtClean="0"/>
              <a:pPr/>
              <a:t>26 Feb 2009</a:t>
            </a:fld>
            <a:endParaRPr lang="en-CA" dirty="0"/>
          </a:p>
        </p:txBody>
      </p:sp>
      <p:sp>
        <p:nvSpPr>
          <p:cNvPr id="5" name="Footer Placeholder 4"/>
          <p:cNvSpPr>
            <a:spLocks noGrp="1"/>
          </p:cNvSpPr>
          <p:nvPr>
            <p:ph type="ftr" sz="quarter" idx="3"/>
          </p:nvPr>
        </p:nvSpPr>
        <p:spPr>
          <a:xfrm>
            <a:off x="2640597" y="6476999"/>
            <a:ext cx="3860230"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CA" dirty="0" smtClean="0"/>
              <a:t>David Pierre Leibovitz (Carleton University)</a:t>
            </a:r>
            <a:endParaRPr lang="en-CA" dirty="0"/>
          </a:p>
        </p:txBody>
      </p:sp>
      <p:sp>
        <p:nvSpPr>
          <p:cNvPr id="6" name="Slide Number Placeholder 5"/>
          <p:cNvSpPr>
            <a:spLocks noGrp="1"/>
          </p:cNvSpPr>
          <p:nvPr>
            <p:ph type="sldNum" sz="quarter" idx="4"/>
          </p:nvPr>
        </p:nvSpPr>
        <p:spPr>
          <a:xfrm>
            <a:off x="6500826" y="6476999"/>
            <a:ext cx="243743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r>
              <a:rPr lang="en-CA" dirty="0" smtClean="0"/>
              <a:t>Cognition Requires Philosophy </a:t>
            </a:r>
            <a:fld id="{B7C73C60-F9AA-4A8A-BC01-C492CA78BAD0}" type="slidenum">
              <a:rPr lang="en-CA" smtClean="0"/>
              <a:pPr/>
              <a:t>‹#›</a:t>
            </a:fld>
            <a:endParaRPr lang="en-CA" dirty="0"/>
          </a:p>
        </p:txBody>
      </p:sp>
      <p:pic>
        <p:nvPicPr>
          <p:cNvPr id="9" name="Picture 7"/>
          <p:cNvPicPr>
            <a:picLocks noChangeAspect="1" noChangeArrowheads="1"/>
          </p:cNvPicPr>
          <p:nvPr userDrawn="1"/>
        </p:nvPicPr>
        <p:blipFill>
          <a:blip r:embed="rId14"/>
          <a:srcRect b="4225"/>
          <a:stretch>
            <a:fillRect/>
          </a:stretch>
        </p:blipFill>
        <p:spPr bwMode="auto">
          <a:xfrm>
            <a:off x="7696200" y="0"/>
            <a:ext cx="1447800" cy="1371600"/>
          </a:xfrm>
          <a:prstGeom prst="rect">
            <a:avLst/>
          </a:prstGeom>
          <a:noFill/>
          <a:ln w="9525">
            <a:noFill/>
            <a:miter lim="800000"/>
            <a:headEnd/>
            <a:tailEnd/>
          </a:ln>
          <a:effectLst>
            <a:softEdge rad="63500"/>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Pythagora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Incommensurable_magnitudes" TargetMode="External"/><Relationship Id="rId3" Type="http://schemas.openxmlformats.org/officeDocument/2006/relationships/hyperlink" Target="http://en.wikipedia.org/wiki/Zero" TargetMode="External"/><Relationship Id="rId7" Type="http://schemas.openxmlformats.org/officeDocument/2006/relationships/hyperlink" Target="http://en.wikipedia.org/wiki/Eudoxus_of_Cnid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n.wikipedia.org/wiki/Decimal_separator" TargetMode="External"/><Relationship Id="rId5" Type="http://schemas.openxmlformats.org/officeDocument/2006/relationships/hyperlink" Target="http://en.wikipedia.org/wiki/Al-Khw%C4%81rizm%C4%AB" TargetMode="External"/><Relationship Id="rId4" Type="http://schemas.openxmlformats.org/officeDocument/2006/relationships/hyperlink" Target="http://en.wikipedia.org/wiki/Pendulum_cloc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Speedometer" TargetMode="External"/><Relationship Id="rId3" Type="http://schemas.openxmlformats.org/officeDocument/2006/relationships/hyperlink" Target="http://en.wikipedia.org/wiki/Pendulum_clock" TargetMode="External"/><Relationship Id="rId7" Type="http://schemas.openxmlformats.org/officeDocument/2006/relationships/hyperlink" Target="http://en.wikipedia.org/wiki/Chronograph" TargetMode="External"/><Relationship Id="rId12" Type="http://schemas.openxmlformats.org/officeDocument/2006/relationships/image" Target="../media/image11.jpeg"/><Relationship Id="rId2" Type="http://schemas.openxmlformats.org/officeDocument/2006/relationships/hyperlink" Target="http://en.wikipedia.org/wiki/Pocketwatch" TargetMode="External"/><Relationship Id="rId1" Type="http://schemas.openxmlformats.org/officeDocument/2006/relationships/slideLayout" Target="../slideLayouts/slideLayout2.xml"/><Relationship Id="rId6" Type="http://schemas.openxmlformats.org/officeDocument/2006/relationships/hyperlink" Target="http://www.topoftheline.com/hiofchwa.html" TargetMode="External"/><Relationship Id="rId11" Type="http://schemas.openxmlformats.org/officeDocument/2006/relationships/image" Target="../media/image10.gif"/><Relationship Id="rId5" Type="http://schemas.openxmlformats.org/officeDocument/2006/relationships/hyperlink" Target="http://en.wikipedia.org/wiki/Marine_chronometer" TargetMode="External"/><Relationship Id="rId10" Type="http://schemas.openxmlformats.org/officeDocument/2006/relationships/hyperlink" Target="http://en.wikipedia.org/wiki/Stopwatch" TargetMode="External"/><Relationship Id="rId4" Type="http://schemas.openxmlformats.org/officeDocument/2006/relationships/hyperlink" Target="http://en.wikipedia.org/wiki/Second" TargetMode="External"/><Relationship Id="rId9" Type="http://schemas.openxmlformats.org/officeDocument/2006/relationships/hyperlink" Target="http://en.wikipedia.org/wiki/Quartz_cloc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Dynamical_system" TargetMode="External"/><Relationship Id="rId13" Type="http://schemas.openxmlformats.org/officeDocument/2006/relationships/hyperlink" Target="http://en.wikipedia.org/wiki/Newton's_laws_of_motion" TargetMode="External"/><Relationship Id="rId18" Type="http://schemas.openxmlformats.org/officeDocument/2006/relationships/hyperlink" Target="http://en.wikipedia.org/wiki/Difference_engine" TargetMode="External"/><Relationship Id="rId26" Type="http://schemas.openxmlformats.org/officeDocument/2006/relationships/hyperlink" Target="http://en.wikipedia.org/wiki/Special_relativity" TargetMode="External"/><Relationship Id="rId3" Type="http://schemas.openxmlformats.org/officeDocument/2006/relationships/hyperlink" Target="http://en.wikipedia.org/wiki/Aristotelian_physics" TargetMode="External"/><Relationship Id="rId21" Type="http://schemas.openxmlformats.org/officeDocument/2006/relationships/hyperlink" Target="http://en.wikipedia.org/wiki/Centrifugal_governor" TargetMode="External"/><Relationship Id="rId34" Type="http://schemas.openxmlformats.org/officeDocument/2006/relationships/hyperlink" Target="http://en.wikipedia.org/wiki/Non-standard_analysis" TargetMode="External"/><Relationship Id="rId7" Type="http://schemas.openxmlformats.org/officeDocument/2006/relationships/hyperlink" Target="http://en.wikipedia.org/wiki/Infinitesimal_calculus" TargetMode="External"/><Relationship Id="rId12" Type="http://schemas.openxmlformats.org/officeDocument/2006/relationships/hyperlink" Target="http://en.wikipedia.org/wiki/Gottfried_Leibniz" TargetMode="External"/><Relationship Id="rId17" Type="http://schemas.openxmlformats.org/officeDocument/2006/relationships/hyperlink" Target="http://en.wikipedia.org/wiki/Action_at_a_distance_(physics)" TargetMode="External"/><Relationship Id="rId25" Type="http://schemas.openxmlformats.org/officeDocument/2006/relationships/hyperlink" Target="http://en.wikipedia.org/wiki/Georg_Cantor" TargetMode="External"/><Relationship Id="rId33" Type="http://schemas.openxmlformats.org/officeDocument/2006/relationships/hyperlink" Target="http://en.wikipedia.org/wiki/Werner_Heisenberg" TargetMode="External"/><Relationship Id="rId2" Type="http://schemas.openxmlformats.org/officeDocument/2006/relationships/notesSlide" Target="../notesSlides/notesSlide18.xml"/><Relationship Id="rId16" Type="http://schemas.openxmlformats.org/officeDocument/2006/relationships/hyperlink" Target="http://en.wikipedia.org/wiki/Field_(physics)" TargetMode="External"/><Relationship Id="rId20" Type="http://schemas.openxmlformats.org/officeDocument/2006/relationships/hyperlink" Target="http://en.wikipedia.org/wiki/Control_theory" TargetMode="External"/><Relationship Id="rId29" Type="http://schemas.openxmlformats.org/officeDocument/2006/relationships/hyperlink" Target="http://en.wikipedia.org/wiki/Wave%E2%80%93particle_duality" TargetMode="External"/><Relationship Id="rId1" Type="http://schemas.openxmlformats.org/officeDocument/2006/relationships/slideLayout" Target="../slideLayouts/slideLayout2.xml"/><Relationship Id="rId6" Type="http://schemas.openxmlformats.org/officeDocument/2006/relationships/hyperlink" Target="http://en.wikipedia.org/wiki/Jean_Buridan" TargetMode="External"/><Relationship Id="rId11" Type="http://schemas.openxmlformats.org/officeDocument/2006/relationships/hyperlink" Target="http://en.wikipedia.org/wiki/Isaac_Newton" TargetMode="External"/><Relationship Id="rId24" Type="http://schemas.openxmlformats.org/officeDocument/2006/relationships/hyperlink" Target="http://en.wikipedia.org/wiki/Set_theory" TargetMode="External"/><Relationship Id="rId32" Type="http://schemas.openxmlformats.org/officeDocument/2006/relationships/hyperlink" Target="http://en.wikipedia.org/wiki/Uncertainty_principle" TargetMode="External"/><Relationship Id="rId5" Type="http://schemas.openxmlformats.org/officeDocument/2006/relationships/hyperlink" Target="http://en.wikipedia.org/wiki/Theory_of_impetus" TargetMode="External"/><Relationship Id="rId15" Type="http://schemas.openxmlformats.org/officeDocument/2006/relationships/hyperlink" Target="http://en.wikipedia.org/wiki/Force" TargetMode="External"/><Relationship Id="rId23" Type="http://schemas.openxmlformats.org/officeDocument/2006/relationships/hyperlink" Target="http://en.wikipedia.org/wiki/Infinity" TargetMode="External"/><Relationship Id="rId28" Type="http://schemas.openxmlformats.org/officeDocument/2006/relationships/hyperlink" Target="http://en.wikipedia.org/wiki/Albert_Einstein" TargetMode="External"/><Relationship Id="rId36" Type="http://schemas.openxmlformats.org/officeDocument/2006/relationships/hyperlink" Target="http://en.wikipedia.org/wiki/Time_scale_calculus" TargetMode="External"/><Relationship Id="rId10" Type="http://schemas.openxmlformats.org/officeDocument/2006/relationships/hyperlink" Target="http://en.wikipedia.org/wiki/Differential_equation" TargetMode="External"/><Relationship Id="rId19" Type="http://schemas.openxmlformats.org/officeDocument/2006/relationships/hyperlink" Target="http://en.wikipedia.org/wiki/Charles_Babbage" TargetMode="External"/><Relationship Id="rId31" Type="http://schemas.openxmlformats.org/officeDocument/2006/relationships/hyperlink" Target="http://en.wikipedia.org/wiki/Erwin_Schr%C3%B6dinger" TargetMode="External"/><Relationship Id="rId4" Type="http://schemas.openxmlformats.org/officeDocument/2006/relationships/hyperlink" Target="http://en.wikipedia.org/wiki/Aristotle" TargetMode="External"/><Relationship Id="rId9" Type="http://schemas.openxmlformats.org/officeDocument/2006/relationships/hyperlink" Target="http://en.wikipedia.org/wiki/Recurrence_relation" TargetMode="External"/><Relationship Id="rId14" Type="http://schemas.openxmlformats.org/officeDocument/2006/relationships/hyperlink" Target="http://en.wikipedia.org/wiki/Momentum" TargetMode="External"/><Relationship Id="rId22" Type="http://schemas.openxmlformats.org/officeDocument/2006/relationships/hyperlink" Target="http://en.wikipedia.org/wiki/James_Clerk_Maxwell" TargetMode="External"/><Relationship Id="rId27" Type="http://schemas.openxmlformats.org/officeDocument/2006/relationships/hyperlink" Target="http://en.wikipedia.org/wiki/Mass%E2%80%93energy_equivalence" TargetMode="External"/><Relationship Id="rId30" Type="http://schemas.openxmlformats.org/officeDocument/2006/relationships/hyperlink" Target="http://en.wikipedia.org/wiki/Wave_function" TargetMode="External"/><Relationship Id="rId35" Type="http://schemas.openxmlformats.org/officeDocument/2006/relationships/hyperlink" Target="http://en.wikipedia.org/wiki/Abraham_Robins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Lotka%E2%80%93Volterra_equ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Thomas_Samuel_Kuh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igmaaldrich.com/life-science/metabolomics/learning-center/metabolic-pathway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Microbiology" TargetMode="External"/><Relationship Id="rId13" Type="http://schemas.openxmlformats.org/officeDocument/2006/relationships/hyperlink" Target="http://en.wikipedia.org/wiki/Redox" TargetMode="External"/><Relationship Id="rId3" Type="http://schemas.openxmlformats.org/officeDocument/2006/relationships/hyperlink" Target="http://en.wikipedia.org/wiki/Aether_(classical_element)" TargetMode="External"/><Relationship Id="rId7" Type="http://schemas.openxmlformats.org/officeDocument/2006/relationships/hyperlink" Target="http://en.wikipedia.org/wiki/Antonie_van_Leeuwenhoek" TargetMode="External"/><Relationship Id="rId12" Type="http://schemas.openxmlformats.org/officeDocument/2006/relationships/hyperlink" Target="http://en.wikipedia.org/wiki/Phlogiston_theory" TargetMode="External"/><Relationship Id="rId17" Type="http://schemas.openxmlformats.org/officeDocument/2006/relationships/image" Target="../media/image14.jpeg"/><Relationship Id="rId2" Type="http://schemas.openxmlformats.org/officeDocument/2006/relationships/notesSlide" Target="../notesSlides/notesSlide26.xml"/><Relationship Id="rId16" Type="http://schemas.openxmlformats.org/officeDocument/2006/relationships/hyperlink" Target="http://upload.wikimedia.org/wikipedia/commons/2/24/Protist_collage.jpg" TargetMode="External"/><Relationship Id="rId1" Type="http://schemas.openxmlformats.org/officeDocument/2006/relationships/slideLayout" Target="../slideLayouts/slideLayout2.xml"/><Relationship Id="rId6" Type="http://schemas.openxmlformats.org/officeDocument/2006/relationships/hyperlink" Target="http://en.wikipedia.org/wiki/Bloodletting" TargetMode="External"/><Relationship Id="rId11" Type="http://schemas.openxmlformats.org/officeDocument/2006/relationships/hyperlink" Target="http://en.wikipedia.org/wiki/Pathology" TargetMode="External"/><Relationship Id="rId5" Type="http://schemas.openxmlformats.org/officeDocument/2006/relationships/hyperlink" Target="http://en.wikipedia.org/wiki/Humorism" TargetMode="External"/><Relationship Id="rId15" Type="http://schemas.openxmlformats.org/officeDocument/2006/relationships/image" Target="../media/image13.jpeg"/><Relationship Id="rId10" Type="http://schemas.openxmlformats.org/officeDocument/2006/relationships/hyperlink" Target="http://en.wikipedia.org/wiki/Cell_(biology)" TargetMode="External"/><Relationship Id="rId4" Type="http://schemas.openxmlformats.org/officeDocument/2006/relationships/hyperlink" Target="http://en.wikipedia.org/wiki/Hippocrates" TargetMode="External"/><Relationship Id="rId9" Type="http://schemas.openxmlformats.org/officeDocument/2006/relationships/hyperlink" Target="http://en.wikipedia.org/wiki/Rudolf_Virchow" TargetMode="External"/><Relationship Id="rId14" Type="http://schemas.openxmlformats.org/officeDocument/2006/relationships/hyperlink" Target="http://upload.wikimedia.org/wikipedia/commons/3/31/Gersdorff_Feldbuch_s16.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en.wikipedia.org/wiki/File:Mandelbrot_color_zoom.gi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Heliocentrism" TargetMode="External"/><Relationship Id="rId2" Type="http://schemas.openxmlformats.org/officeDocument/2006/relationships/hyperlink" Target="http://en.wikipedia.org/wiki/Geocentrism" TargetMode="External"/><Relationship Id="rId1" Type="http://schemas.openxmlformats.org/officeDocument/2006/relationships/slideLayout" Target="../slideLayouts/slideLayout2.xml"/><Relationship Id="rId4" Type="http://schemas.openxmlformats.org/officeDocument/2006/relationships/hyperlink" Target="http://en.wikipedia.org/wiki/Occam's_Razo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Paul_Feyeraben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Deferent_and_epicycl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George_Armitage_Miller" TargetMode="External"/><Relationship Id="rId2" Type="http://schemas.openxmlformats.org/officeDocument/2006/relationships/hyperlink" Target="http://en.wikipedia.org/wiki/David_Marr_(neuroscientist)" TargetMode="External"/><Relationship Id="rId1" Type="http://schemas.openxmlformats.org/officeDocument/2006/relationships/slideLayout" Target="../slideLayouts/slideLayout2.xml"/><Relationship Id="rId4" Type="http://schemas.openxmlformats.org/officeDocument/2006/relationships/hyperlink" Target="http://en.wikipedia.org/wiki/The_Magical_Number_Seven,_Plus_or_Minus_Two"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en.wikipedia.org/wiki/Visual_system" TargetMode="External"/><Relationship Id="rId3" Type="http://schemas.openxmlformats.org/officeDocument/2006/relationships/hyperlink" Target="http://en.wikipedia.org/wiki/Mixture_model" TargetMode="External"/><Relationship Id="rId7" Type="http://schemas.openxmlformats.org/officeDocument/2006/relationships/hyperlink" Target="http://en.wikipedia.org/wiki/Dorsal_stream" TargetMode="External"/><Relationship Id="rId2" Type="http://schemas.openxmlformats.org/officeDocument/2006/relationships/hyperlink" Target="http://en.wikipedia.org/wiki/Categorization" TargetMode="External"/><Relationship Id="rId1" Type="http://schemas.openxmlformats.org/officeDocument/2006/relationships/slideLayout" Target="../slideLayouts/slideLayout2.xml"/><Relationship Id="rId6" Type="http://schemas.openxmlformats.org/officeDocument/2006/relationships/hyperlink" Target="http://en.wikipedia.org/wiki/Ventral_stream" TargetMode="External"/><Relationship Id="rId5" Type="http://schemas.openxmlformats.org/officeDocument/2006/relationships/hyperlink" Target="http://en.wikipedia.org/wiki/Attention" TargetMode="External"/><Relationship Id="rId4" Type="http://schemas.openxmlformats.org/officeDocument/2006/relationships/hyperlink" Target="http://en.wikipedia.org/wiki/Prototype_Theory"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en.wikipedia.org/wiki/Complexity" TargetMode="External"/><Relationship Id="rId3" Type="http://schemas.openxmlformats.org/officeDocument/2006/relationships/hyperlink" Target="http://en.wikipedia.org/wiki/Philosophy_of_science#Coherentism" TargetMode="External"/><Relationship Id="rId7" Type="http://schemas.openxmlformats.org/officeDocument/2006/relationships/hyperlink" Target="http://en.wikipedia.org/wiki/CMM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en.wikipedia.org/wiki/Code_refactoring" TargetMode="External"/><Relationship Id="rId5" Type="http://schemas.openxmlformats.org/officeDocument/2006/relationships/hyperlink" Target="http://en.wikipedia.org/wiki/Software_engineering" TargetMode="External"/><Relationship Id="rId4" Type="http://schemas.openxmlformats.org/officeDocument/2006/relationships/hyperlink" Target="http://en.wikipedia.org/wiki/Polymath" TargetMode="External"/><Relationship Id="rId9" Type="http://schemas.openxmlformats.org/officeDocument/2006/relationships/hyperlink" Target="http://en.wikipedia.org/wiki/Strategic_Defense_Initiative"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en.wikipedia.org/wiki/Polymath"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Infinite_regress" TargetMode="External"/><Relationship Id="rId2" Type="http://schemas.openxmlformats.org/officeDocument/2006/relationships/hyperlink" Target="http://en.wiktionary.org/wiki/throwing_the_baby_out_with_the_bathwater" TargetMode="External"/><Relationship Id="rId1" Type="http://schemas.openxmlformats.org/officeDocument/2006/relationships/slideLayout" Target="../slideLayouts/slideLayout2.xml"/><Relationship Id="rId4" Type="http://schemas.openxmlformats.org/officeDocument/2006/relationships/hyperlink" Target="http://en.wikipedia.org/wiki/Homunculu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Excluded_middle" TargetMode="External"/><Relationship Id="rId2" Type="http://schemas.openxmlformats.org/officeDocument/2006/relationships/hyperlink" Target="http://en.wikipedia.org/wiki/False_dilemm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Efferent_nerve"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Cognition Requires Philosophy</a:t>
            </a:r>
            <a:br>
              <a:rPr lang="en-CA" dirty="0" smtClean="0"/>
            </a:br>
            <a:r>
              <a:rPr lang="en-CA" sz="2000" dirty="0" smtClean="0">
                <a:solidFill>
                  <a:srgbClr val="FF0000"/>
                </a:solidFill>
              </a:rPr>
              <a:t>(in progress...)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Towards Unity</a:t>
            </a:r>
            <a:endParaRPr lang="en-US" dirty="0"/>
          </a:p>
        </p:txBody>
      </p:sp>
      <p:sp>
        <p:nvSpPr>
          <p:cNvPr id="5" name="Date Placeholder 4"/>
          <p:cNvSpPr>
            <a:spLocks noGrp="1"/>
          </p:cNvSpPr>
          <p:nvPr>
            <p:ph type="dt" sz="half" idx="10"/>
          </p:nvPr>
        </p:nvSpPr>
        <p:spPr/>
        <p:txBody>
          <a:bodyPr/>
          <a:lstStyle/>
          <a:p>
            <a:fld id="{90C9B3A8-37A9-4499-8A21-8B8093112E9A}" type="datetime1">
              <a:rPr lang="en-CA" smtClean="0"/>
              <a:pPr/>
              <a:t>26 Feb 2009</a:t>
            </a:fld>
            <a:endParaRPr lang="en-CA"/>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1</a:t>
            </a:fld>
            <a:endParaRPr lang="en-CA" dirty="0"/>
          </a:p>
        </p:txBody>
      </p:sp>
      <p:sp>
        <p:nvSpPr>
          <p:cNvPr id="7" name="Footer Placeholder 6"/>
          <p:cNvSpPr>
            <a:spLocks noGrp="1"/>
          </p:cNvSpPr>
          <p:nvPr>
            <p:ph type="ftr" sz="quarter" idx="11"/>
          </p:nvPr>
        </p:nvSpPr>
        <p:spPr/>
        <p:txBody>
          <a:bodyPr/>
          <a:lstStyle/>
          <a:p>
            <a:r>
              <a:rPr lang="en-CA" smtClean="0"/>
              <a:t>David Pierre Leibovitz (Carleton University)</a:t>
            </a:r>
            <a:endParaRPr lang="en-C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Philosophy </a:t>
            </a:r>
            <a:r>
              <a:rPr lang="en-CA" dirty="0" smtClean="0"/>
              <a:t>Frustrations</a:t>
            </a:r>
            <a:endParaRPr lang="en-CA" dirty="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10</a:t>
            </a:fld>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pic>
        <p:nvPicPr>
          <p:cNvPr id="2051" name="Picture 3" descr="C:\Users\David\Documents\CogSci\Literature\People\Russell, Bertrand\bertrand_russell_image.jpg"/>
          <p:cNvPicPr>
            <a:picLocks noChangeAspect="1" noChangeArrowheads="1"/>
          </p:cNvPicPr>
          <p:nvPr/>
        </p:nvPicPr>
        <p:blipFill>
          <a:blip r:embed="rId3"/>
          <a:srcRect/>
          <a:stretch>
            <a:fillRect/>
          </a:stretch>
        </p:blipFill>
        <p:spPr bwMode="auto">
          <a:xfrm>
            <a:off x="-32" y="1500174"/>
            <a:ext cx="3651037" cy="5072098"/>
          </a:xfrm>
          <a:prstGeom prst="rect">
            <a:avLst/>
          </a:prstGeom>
          <a:noFill/>
        </p:spPr>
      </p:pic>
      <p:sp>
        <p:nvSpPr>
          <p:cNvPr id="8" name="Oval Callout 7"/>
          <p:cNvSpPr/>
          <p:nvPr/>
        </p:nvSpPr>
        <p:spPr>
          <a:xfrm>
            <a:off x="3643306" y="1785926"/>
            <a:ext cx="5500694" cy="4643470"/>
          </a:xfrm>
          <a:prstGeom prst="wedgeEllipseCallout">
            <a:avLst>
              <a:gd name="adj1" fmla="val -65615"/>
              <a:gd name="adj2" fmla="val 9234"/>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en-CA" sz="2400" b="1" dirty="0" smtClean="0"/>
              <a:t>The point of philosophy is to start with something so simple as not to seem worth stating, and to end with something so paradoxical that no one will believe it.</a:t>
            </a:r>
          </a:p>
          <a:p>
            <a:pPr marL="720725" lvl="1" indent="-263525"/>
            <a:r>
              <a:rPr lang="en-CA" b="1" dirty="0" smtClean="0"/>
              <a:t>–</a:t>
            </a:r>
            <a:r>
              <a:rPr lang="en-CA" dirty="0" smtClean="0"/>
              <a:t> 	Bertrand Russell (1872 - 1970), </a:t>
            </a:r>
            <a:r>
              <a:rPr lang="en-CA" sz="1400" dirty="0" smtClean="0"/>
              <a:t>The Philosophy of Logical Atomism</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Formal Philosophy</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Anyone can informally philosophise</a:t>
            </a:r>
          </a:p>
          <a:p>
            <a:pPr lvl="1"/>
            <a:r>
              <a:rPr lang="en-CA" dirty="0" smtClean="0">
                <a:solidFill>
                  <a:srgbClr val="FF0000"/>
                </a:solidFill>
              </a:rPr>
              <a:t>Not aware of dangers</a:t>
            </a:r>
            <a:endParaRPr lang="en-CA" dirty="0" smtClean="0">
              <a:solidFill>
                <a:srgbClr val="FF0000"/>
              </a:solidFill>
            </a:endParaRPr>
          </a:p>
          <a:p>
            <a:r>
              <a:rPr lang="en-CA" dirty="0" smtClean="0"/>
              <a:t>Adds </a:t>
            </a:r>
            <a:r>
              <a:rPr lang="en-CA" dirty="0" smtClean="0"/>
              <a:t>rigour</a:t>
            </a:r>
          </a:p>
          <a:p>
            <a:r>
              <a:rPr lang="en-CA" dirty="0" smtClean="0"/>
              <a:t>Awareness of fallacies (errors in reasoning)</a:t>
            </a:r>
          </a:p>
          <a:p>
            <a:r>
              <a:rPr lang="en-CA" dirty="0" smtClean="0"/>
              <a:t>Formal and informal tools</a:t>
            </a:r>
          </a:p>
          <a:p>
            <a:pPr lvl="1"/>
            <a:r>
              <a:rPr lang="en-CA" dirty="0" smtClean="0"/>
              <a:t>Various logics, e.g. Temporal Logic</a:t>
            </a:r>
          </a:p>
          <a:p>
            <a:pPr lvl="1"/>
            <a:r>
              <a:rPr lang="en-CA" dirty="0" smtClean="0"/>
              <a:t>Deduction, Induction, Abduction</a:t>
            </a:r>
          </a:p>
          <a:p>
            <a:pPr lvl="1"/>
            <a:r>
              <a:rPr lang="la-Latn" i="1" dirty="0" smtClean="0"/>
              <a:t>Reductio ad Absurdum</a:t>
            </a:r>
            <a:r>
              <a:rPr lang="en-CA" dirty="0" smtClean="0"/>
              <a:t>, Infinite Regress, Paradox</a:t>
            </a:r>
          </a:p>
          <a:p>
            <a:pPr lvl="1"/>
            <a:r>
              <a:rPr lang="en-CA" dirty="0" smtClean="0"/>
              <a:t>Thought Experiments</a:t>
            </a:r>
          </a:p>
          <a:p>
            <a:r>
              <a:rPr lang="en-CA" dirty="0" smtClean="0"/>
              <a:t>Greater awareness of related material</a:t>
            </a:r>
          </a:p>
          <a:p>
            <a:r>
              <a:rPr lang="en-CA" dirty="0" smtClean="0"/>
              <a:t>Specific Terminology</a:t>
            </a:r>
          </a:p>
          <a:p>
            <a:pPr lvl="1"/>
            <a:r>
              <a:rPr lang="en-CA" dirty="0" smtClean="0">
                <a:solidFill>
                  <a:srgbClr val="00B050"/>
                </a:solidFill>
              </a:rPr>
              <a:t>Internal Efficiency (Jargon, Lingo)</a:t>
            </a:r>
          </a:p>
          <a:p>
            <a:pPr lvl="1"/>
            <a:r>
              <a:rPr lang="en-CA" dirty="0" smtClean="0">
                <a:solidFill>
                  <a:srgbClr val="FF0000"/>
                </a:solidFill>
              </a:rPr>
              <a:t>External Barrier (Gobbledygook)</a:t>
            </a:r>
          </a:p>
          <a:p>
            <a:pPr lvl="2"/>
            <a:r>
              <a:rPr lang="en-CA" dirty="0" smtClean="0">
                <a:solidFill>
                  <a:srgbClr val="FF0000"/>
                </a:solidFill>
              </a:rPr>
              <a:t>Can anyone truly understand “Intentionality” in less than ½ year?</a:t>
            </a:r>
          </a:p>
          <a:p>
            <a:pPr lvl="2"/>
            <a:r>
              <a:rPr lang="en-CA" dirty="0" smtClean="0">
                <a:solidFill>
                  <a:srgbClr val="FF0000"/>
                </a:solidFill>
              </a:rPr>
              <a:t>Does this matter?</a:t>
            </a:r>
            <a:endParaRPr lang="en-CA" dirty="0">
              <a:solidFill>
                <a:srgbClr val="FF0000"/>
              </a:solidFill>
            </a:endParaRP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11</a:t>
            </a:fld>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a:xfrm>
            <a:off x="0" y="1428736"/>
            <a:ext cx="9144000" cy="5143535"/>
          </a:xfrm>
        </p:spPr>
        <p:txBody>
          <a:bodyPr>
            <a:normAutofit/>
          </a:bodyPr>
          <a:lstStyle/>
          <a:p>
            <a:r>
              <a:rPr lang="en-CA" dirty="0" smtClean="0"/>
              <a:t>Interest: Inducing Formal Qualitative Unified Cognitive Architectures</a:t>
            </a:r>
          </a:p>
          <a:p>
            <a:pPr lvl="1"/>
            <a:r>
              <a:rPr lang="en-CA" dirty="0" smtClean="0"/>
              <a:t>By understanding: Time, Change &amp; Recursion</a:t>
            </a:r>
          </a:p>
          <a:p>
            <a:r>
              <a:rPr lang="en-CA" dirty="0" smtClean="0"/>
              <a:t>Lead me to the following analogy/summary</a:t>
            </a:r>
          </a:p>
          <a:p>
            <a:endParaRPr lang="en-CA" dirty="0" smtClean="0"/>
          </a:p>
          <a:p>
            <a:endParaRPr lang="en-CA" dirty="0" smtClean="0"/>
          </a:p>
          <a:p>
            <a:pPr>
              <a:buNone/>
            </a:pPr>
            <a:endParaRPr lang="en-CA" dirty="0" smtClean="0"/>
          </a:p>
          <a:p>
            <a:r>
              <a:rPr lang="en-CA" dirty="0" smtClean="0"/>
              <a:t>This is my circular journey through cognition, philosophy, metaphysics and physics (and back)</a:t>
            </a:r>
          </a:p>
          <a:p>
            <a:pPr lvl="1"/>
            <a:r>
              <a:rPr lang="en-CA" dirty="0" smtClean="0"/>
              <a:t>All about motion/change/process – how do minds think</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12</a:t>
            </a:fld>
            <a:endParaRPr lang="en-CA" dirty="0"/>
          </a:p>
        </p:txBody>
      </p:sp>
      <p:graphicFrame>
        <p:nvGraphicFramePr>
          <p:cNvPr id="7" name="Table 6"/>
          <p:cNvGraphicFramePr>
            <a:graphicFrameLocks noGrp="1"/>
          </p:cNvGraphicFramePr>
          <p:nvPr/>
        </p:nvGraphicFramePr>
        <p:xfrm>
          <a:off x="1857356" y="3547438"/>
          <a:ext cx="6858049" cy="1381760"/>
        </p:xfrm>
        <a:graphic>
          <a:graphicData uri="http://schemas.openxmlformats.org/drawingml/2006/table">
            <a:tbl>
              <a:tblPr firstRow="1" bandRow="1">
                <a:tableStyleId>{5C22544A-7EE6-4342-B048-85BDC9FD1C3A}</a:tableStyleId>
              </a:tblPr>
              <a:tblGrid>
                <a:gridCol w="428628"/>
                <a:gridCol w="1500198"/>
                <a:gridCol w="1071570"/>
                <a:gridCol w="1571637"/>
                <a:gridCol w="1357322"/>
                <a:gridCol w="928694"/>
              </a:tblGrid>
              <a:tr h="370840">
                <a:tc>
                  <a:txBody>
                    <a:bodyPr/>
                    <a:lstStyle/>
                    <a:p>
                      <a:pPr algn="ctr"/>
                      <a:endParaRPr lang="en-CA" dirty="0"/>
                    </a:p>
                  </a:txBody>
                  <a:tcPr anchor="ctr"/>
                </a:tc>
                <a:tc>
                  <a:txBody>
                    <a:bodyPr/>
                    <a:lstStyle/>
                    <a:p>
                      <a:pPr algn="ctr"/>
                      <a:r>
                        <a:rPr lang="en-CA" dirty="0" smtClean="0"/>
                        <a:t>Cause</a:t>
                      </a:r>
                      <a:endParaRPr lang="en-CA" dirty="0"/>
                    </a:p>
                  </a:txBody>
                  <a:tcPr anchor="ctr"/>
                </a:tc>
                <a:tc>
                  <a:txBody>
                    <a:bodyPr/>
                    <a:lstStyle/>
                    <a:p>
                      <a:pPr algn="ctr"/>
                      <a:r>
                        <a:rPr lang="en-CA" dirty="0" smtClean="0"/>
                        <a:t>Relation</a:t>
                      </a:r>
                      <a:endParaRPr lang="en-CA" dirty="0"/>
                    </a:p>
                  </a:txBody>
                  <a:tcPr anchor="ctr"/>
                </a:tc>
                <a:tc>
                  <a:txBody>
                    <a:bodyPr/>
                    <a:lstStyle/>
                    <a:p>
                      <a:pPr algn="ctr"/>
                      <a:r>
                        <a:rPr lang="en-CA" dirty="0" smtClean="0"/>
                        <a:t>State Change</a:t>
                      </a:r>
                      <a:endParaRPr lang="en-CA" dirty="0"/>
                    </a:p>
                  </a:txBody>
                  <a:tcPr anchor="ctr">
                    <a:lnR w="38100" cap="flat" cmpd="sng" algn="ctr">
                      <a:solidFill>
                        <a:schemeClr val="tx1"/>
                      </a:solidFill>
                      <a:prstDash val="sysDash"/>
                      <a:round/>
                      <a:headEnd type="none" w="med" len="med"/>
                      <a:tailEnd type="none" w="med" len="med"/>
                    </a:lnR>
                  </a:tcPr>
                </a:tc>
                <a:tc>
                  <a:txBody>
                    <a:bodyPr/>
                    <a:lstStyle/>
                    <a:p>
                      <a:pPr algn="ctr"/>
                      <a:r>
                        <a:rPr lang="en-CA" dirty="0" smtClean="0"/>
                        <a:t>Field</a:t>
                      </a:r>
                      <a:endParaRPr lang="en-CA" dirty="0"/>
                    </a:p>
                  </a:txBody>
                  <a:tcPr anchor="ctr">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tcPr>
                </a:tc>
                <a:tc>
                  <a:txBody>
                    <a:bodyPr/>
                    <a:lstStyle/>
                    <a:p>
                      <a:pPr algn="ctr"/>
                      <a:r>
                        <a:rPr lang="en-CA" dirty="0" smtClean="0"/>
                        <a:t>Status</a:t>
                      </a:r>
                      <a:endParaRPr lang="en-CA" dirty="0"/>
                    </a:p>
                  </a:txBody>
                  <a:tcPr anchor="ctr">
                    <a:lnL w="38100" cap="flat" cmpd="sng" algn="ctr">
                      <a:solidFill>
                        <a:schemeClr val="tx1"/>
                      </a:solidFill>
                      <a:prstDash val="sysDash"/>
                      <a:round/>
                      <a:headEnd type="none" w="med" len="med"/>
                      <a:tailEnd type="none" w="med" len="med"/>
                    </a:lnL>
                  </a:tcPr>
                </a:tc>
              </a:tr>
              <a:tr h="370840">
                <a:tc>
                  <a:txBody>
                    <a:bodyPr/>
                    <a:lstStyle/>
                    <a:p>
                      <a:pPr algn="ctr"/>
                      <a:endParaRPr lang="en-CA" dirty="0"/>
                    </a:p>
                  </a:txBody>
                  <a:tcPr anchor="ctr"/>
                </a:tc>
                <a:tc>
                  <a:txBody>
                    <a:bodyPr/>
                    <a:lstStyle/>
                    <a:p>
                      <a:pPr algn="ctr"/>
                      <a:r>
                        <a:rPr lang="en-CA" dirty="0" smtClean="0">
                          <a:solidFill>
                            <a:srgbClr val="00B050"/>
                          </a:solidFill>
                        </a:rPr>
                        <a:t>Momentum</a:t>
                      </a:r>
                      <a:endParaRPr lang="en-CA" dirty="0">
                        <a:solidFill>
                          <a:srgbClr val="00B050"/>
                        </a:solidFill>
                      </a:endParaRPr>
                    </a:p>
                  </a:txBody>
                  <a:tcPr anchor="ctr"/>
                </a:tc>
                <a:tc>
                  <a:txBody>
                    <a:bodyPr/>
                    <a:lstStyle/>
                    <a:p>
                      <a:pPr algn="ctr"/>
                      <a:r>
                        <a:rPr lang="en-CA" dirty="0" smtClean="0"/>
                        <a:t>is to</a:t>
                      </a:r>
                      <a:endParaRPr lang="en-CA" dirty="0"/>
                    </a:p>
                  </a:txBody>
                  <a:tcPr anchor="ctr"/>
                </a:tc>
                <a:tc>
                  <a:txBody>
                    <a:bodyPr/>
                    <a:lstStyle/>
                    <a:p>
                      <a:pPr algn="ctr"/>
                      <a:r>
                        <a:rPr lang="en-CA" dirty="0" smtClean="0">
                          <a:solidFill>
                            <a:srgbClr val="00B050"/>
                          </a:solidFill>
                        </a:rPr>
                        <a:t>Bodies</a:t>
                      </a:r>
                      <a:endParaRPr lang="en-CA" dirty="0">
                        <a:solidFill>
                          <a:srgbClr val="00B050"/>
                        </a:solidFill>
                      </a:endParaRPr>
                    </a:p>
                  </a:txBody>
                  <a:tcPr anchor="ctr">
                    <a:lnR w="38100" cap="flat" cmpd="sng" algn="ctr">
                      <a:solidFill>
                        <a:schemeClr val="tx1"/>
                      </a:solidFill>
                      <a:prstDash val="sysDash"/>
                      <a:round/>
                      <a:headEnd type="none" w="med" len="med"/>
                      <a:tailEnd type="none" w="med" len="med"/>
                    </a:lnR>
                  </a:tcPr>
                </a:tc>
                <a:tc>
                  <a:txBody>
                    <a:bodyPr/>
                    <a:lstStyle/>
                    <a:p>
                      <a:pPr algn="ctr"/>
                      <a:r>
                        <a:rPr lang="en-CA" dirty="0" smtClean="0"/>
                        <a:t>Physics</a:t>
                      </a:r>
                      <a:endParaRPr lang="en-CA" dirty="0"/>
                    </a:p>
                  </a:txBody>
                  <a:tcPr anchor="ctr">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tcPr>
                </a:tc>
                <a:tc>
                  <a:txBody>
                    <a:bodyPr/>
                    <a:lstStyle/>
                    <a:p>
                      <a:pPr algn="ctr"/>
                      <a:r>
                        <a:rPr lang="en-CA" sz="1800" b="1" dirty="0" smtClean="0">
                          <a:solidFill>
                            <a:srgbClr val="00B050"/>
                          </a:solidFill>
                          <a:latin typeface="Wingdings"/>
                        </a:rPr>
                        <a:t>ü</a:t>
                      </a:r>
                      <a:r>
                        <a:rPr lang="en-CA" dirty="0" smtClean="0"/>
                        <a:t> </a:t>
                      </a:r>
                      <a:r>
                        <a:rPr lang="en-CA" b="0" dirty="0" smtClean="0">
                          <a:solidFill>
                            <a:srgbClr val="00B050"/>
                          </a:solidFill>
                          <a:sym typeface="Wingdings" pitchFamily="2" charset="2"/>
                        </a:rPr>
                        <a:t></a:t>
                      </a:r>
                      <a:endParaRPr lang="en-CA" b="0" dirty="0">
                        <a:solidFill>
                          <a:srgbClr val="00B050"/>
                        </a:solidFill>
                      </a:endParaRPr>
                    </a:p>
                  </a:txBody>
                  <a:tcPr anchor="ctr">
                    <a:lnL w="38100" cap="flat" cmpd="sng" algn="ctr">
                      <a:solidFill>
                        <a:schemeClr val="tx1"/>
                      </a:solidFill>
                      <a:prstDash val="sysDash"/>
                      <a:round/>
                      <a:headEnd type="none" w="med" len="med"/>
                      <a:tailEnd type="none" w="med" len="med"/>
                    </a:lnL>
                  </a:tcPr>
                </a:tc>
              </a:tr>
              <a:tr h="370840">
                <a:tc>
                  <a:txBody>
                    <a:bodyPr/>
                    <a:lstStyle/>
                    <a:p>
                      <a:pPr algn="ctr"/>
                      <a:r>
                        <a:rPr lang="en-CA" dirty="0" smtClean="0"/>
                        <a:t>as</a:t>
                      </a:r>
                      <a:endParaRPr lang="en-CA" dirty="0"/>
                    </a:p>
                  </a:txBody>
                  <a:tcPr anchor="ctr"/>
                </a:tc>
                <a:tc>
                  <a:txBody>
                    <a:bodyPr/>
                    <a:lstStyle/>
                    <a:p>
                      <a:pPr algn="ctr"/>
                      <a:r>
                        <a:rPr lang="en-CA" dirty="0" smtClean="0">
                          <a:solidFill>
                            <a:srgbClr val="FF0000"/>
                          </a:solidFill>
                        </a:rPr>
                        <a:t>Intentionality</a:t>
                      </a:r>
                      <a:endParaRPr lang="en-CA" dirty="0">
                        <a:solidFill>
                          <a:srgbClr val="FF0000"/>
                        </a:solidFill>
                      </a:endParaRPr>
                    </a:p>
                  </a:txBody>
                  <a:tcPr anchor="ctr"/>
                </a:tc>
                <a:tc>
                  <a:txBody>
                    <a:bodyPr/>
                    <a:lstStyle/>
                    <a:p>
                      <a:pPr algn="ctr"/>
                      <a:r>
                        <a:rPr lang="en-CA" dirty="0" smtClean="0"/>
                        <a:t>is to</a:t>
                      </a:r>
                      <a:endParaRPr lang="en-CA" dirty="0"/>
                    </a:p>
                  </a:txBody>
                  <a:tcPr anchor="ctr"/>
                </a:tc>
                <a:tc>
                  <a:txBody>
                    <a:bodyPr/>
                    <a:lstStyle/>
                    <a:p>
                      <a:pPr algn="ctr"/>
                      <a:r>
                        <a:rPr lang="en-CA" dirty="0" smtClean="0">
                          <a:solidFill>
                            <a:srgbClr val="FF0000"/>
                          </a:solidFill>
                        </a:rPr>
                        <a:t>Minds</a:t>
                      </a:r>
                      <a:endParaRPr lang="en-CA" dirty="0">
                        <a:solidFill>
                          <a:srgbClr val="FF0000"/>
                        </a:solidFill>
                      </a:endParaRPr>
                    </a:p>
                  </a:txBody>
                  <a:tcPr anchor="ctr">
                    <a:lnR w="38100" cap="flat" cmpd="sng" algn="ctr">
                      <a:solidFill>
                        <a:schemeClr val="tx1"/>
                      </a:solidFill>
                      <a:prstDash val="sysDash"/>
                      <a:round/>
                      <a:headEnd type="none" w="med" len="med"/>
                      <a:tailEnd type="none" w="med" len="med"/>
                    </a:lnR>
                  </a:tcPr>
                </a:tc>
                <a:tc>
                  <a:txBody>
                    <a:bodyPr/>
                    <a:lstStyle/>
                    <a:p>
                      <a:pPr algn="ctr"/>
                      <a:r>
                        <a:rPr lang="en-CA" dirty="0" smtClean="0"/>
                        <a:t>Cognition</a:t>
                      </a:r>
                      <a:r>
                        <a:rPr lang="en-CA" baseline="0" dirty="0" smtClean="0"/>
                        <a:t> &amp; Philosophy</a:t>
                      </a:r>
                      <a:endParaRPr lang="en-CA" dirty="0"/>
                    </a:p>
                  </a:txBody>
                  <a:tcPr anchor="ctr">
                    <a:lnL w="38100" cap="flat" cmpd="sng" algn="ctr">
                      <a:solidFill>
                        <a:schemeClr val="tx1"/>
                      </a:solidFill>
                      <a:prstDash val="sysDash"/>
                      <a:round/>
                      <a:headEnd type="none" w="med" len="med"/>
                      <a:tailEnd type="none" w="med" len="med"/>
                    </a:lnL>
                    <a:lnR w="38100" cap="flat" cmpd="sng" algn="ctr">
                      <a:solidFill>
                        <a:schemeClr val="tx1"/>
                      </a:solidFill>
                      <a:prstDash val="sysDash"/>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3600" b="1" dirty="0" smtClean="0">
                          <a:solidFill>
                            <a:srgbClr val="FF0000"/>
                          </a:solidFill>
                          <a:latin typeface="Wingdings"/>
                        </a:rPr>
                        <a:t>û</a:t>
                      </a:r>
                      <a:endParaRPr lang="en-CA" dirty="0"/>
                    </a:p>
                  </a:txBody>
                  <a:tcPr anchor="ctr">
                    <a:lnL w="38100" cap="flat" cmpd="sng" algn="ctr">
                      <a:solidFill>
                        <a:schemeClr val="tx1"/>
                      </a:solidFill>
                      <a:prstDash val="sysDash"/>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96406"/>
            <a:ext cx="8229600" cy="1058974"/>
          </a:xfrm>
        </p:spPr>
        <p:txBody>
          <a:bodyPr/>
          <a:lstStyle/>
          <a:p>
            <a:r>
              <a:rPr lang="en-CA" dirty="0" smtClean="0"/>
              <a:t>Philosophy/Science Framework</a:t>
            </a:r>
            <a:endParaRPr lang="en-CA" dirty="0"/>
          </a:p>
        </p:txBody>
      </p:sp>
      <p:sp>
        <p:nvSpPr>
          <p:cNvPr id="3" name="Content Placeholder 2"/>
          <p:cNvSpPr>
            <a:spLocks noGrp="1"/>
          </p:cNvSpPr>
          <p:nvPr>
            <p:ph idx="1"/>
          </p:nvPr>
        </p:nvSpPr>
        <p:spPr>
          <a:xfrm>
            <a:off x="6357950" y="3286124"/>
            <a:ext cx="2786050" cy="3286148"/>
          </a:xfrm>
        </p:spPr>
        <p:txBody>
          <a:bodyPr>
            <a:normAutofit lnSpcReduction="10000"/>
          </a:bodyPr>
          <a:lstStyle/>
          <a:p>
            <a:r>
              <a:rPr lang="en-CA" dirty="0" smtClean="0"/>
              <a:t>Cognitive Science is </a:t>
            </a:r>
            <a:r>
              <a:rPr lang="en-CA" dirty="0" smtClean="0">
                <a:solidFill>
                  <a:srgbClr val="FF0000"/>
                </a:solidFill>
              </a:rPr>
              <a:t>not yet scientific (immature)</a:t>
            </a:r>
          </a:p>
          <a:p>
            <a:r>
              <a:rPr lang="en-CA" dirty="0" smtClean="0"/>
              <a:t>Reduction Problems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13</a:t>
            </a:fld>
            <a:endParaRPr lang="en-CA" dirty="0"/>
          </a:p>
        </p:txBody>
      </p:sp>
      <p:sp>
        <p:nvSpPr>
          <p:cNvPr id="8" name="Isosceles Triangle 7"/>
          <p:cNvSpPr/>
          <p:nvPr/>
        </p:nvSpPr>
        <p:spPr>
          <a:xfrm flipV="1">
            <a:off x="1500166" y="1785926"/>
            <a:ext cx="6143668" cy="4286280"/>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0" name="Picture 6" descr="C:\Users\David\AppData\Local\Microsoft\Windows\Temporary Internet Files\Content.IE5\AJ8BUUXB\MMAG00460_0000[1].gif"/>
          <p:cNvPicPr>
            <a:picLocks noChangeAspect="1" noChangeArrowheads="1" noCrop="1"/>
          </p:cNvPicPr>
          <p:nvPr/>
        </p:nvPicPr>
        <p:blipFill>
          <a:blip r:embed="rId3"/>
          <a:srcRect/>
          <a:stretch>
            <a:fillRect/>
          </a:stretch>
        </p:blipFill>
        <p:spPr bwMode="auto">
          <a:xfrm>
            <a:off x="3857620" y="5729310"/>
            <a:ext cx="923925" cy="914400"/>
          </a:xfrm>
          <a:prstGeom prst="rect">
            <a:avLst/>
          </a:prstGeom>
          <a:noFill/>
        </p:spPr>
      </p:pic>
      <p:sp>
        <p:nvSpPr>
          <p:cNvPr id="16" name="Isosceles Triangle 15"/>
          <p:cNvSpPr>
            <a:spLocks noChangeAspect="1"/>
          </p:cNvSpPr>
          <p:nvPr/>
        </p:nvSpPr>
        <p:spPr>
          <a:xfrm rot="10800000">
            <a:off x="3837742" y="4976098"/>
            <a:ext cx="1571636" cy="1076229"/>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scene3d>
              <a:camera prst="orthographicFront">
                <a:rot lat="0" lon="0" rev="10800000"/>
              </a:camera>
              <a:lightRig rig="threePt" dir="t"/>
            </a:scene3d>
          </a:bodyPr>
          <a:lstStyle/>
          <a:p>
            <a:pPr algn="ctr"/>
            <a:r>
              <a:rPr lang="en-CA" dirty="0" smtClean="0">
                <a:solidFill>
                  <a:srgbClr val="FF0000"/>
                </a:solidFill>
              </a:rPr>
              <a:t>Metaphysics</a:t>
            </a:r>
            <a:br>
              <a:rPr lang="en-CA" dirty="0" smtClean="0">
                <a:solidFill>
                  <a:srgbClr val="FF0000"/>
                </a:solidFill>
              </a:rPr>
            </a:br>
            <a:r>
              <a:rPr lang="en-CA" sz="1200" dirty="0" smtClean="0">
                <a:solidFill>
                  <a:srgbClr val="FF0000"/>
                </a:solidFill>
              </a:rPr>
              <a:t>&amp; Ontology</a:t>
            </a:r>
            <a:endParaRPr lang="en-CA" dirty="0">
              <a:solidFill>
                <a:srgbClr val="FF0000"/>
              </a:solidFill>
            </a:endParaRPr>
          </a:p>
        </p:txBody>
      </p:sp>
      <p:sp>
        <p:nvSpPr>
          <p:cNvPr id="21" name="TextBox 20"/>
          <p:cNvSpPr txBox="1"/>
          <p:nvPr/>
        </p:nvSpPr>
        <p:spPr>
          <a:xfrm>
            <a:off x="4786314" y="4357694"/>
            <a:ext cx="1500198" cy="369332"/>
          </a:xfrm>
          <a:prstGeom prst="rect">
            <a:avLst/>
          </a:prstGeom>
          <a:noFill/>
        </p:spPr>
        <p:txBody>
          <a:bodyPr wrap="square" rtlCol="0">
            <a:spAutoFit/>
          </a:bodyPr>
          <a:lstStyle/>
          <a:p>
            <a:r>
              <a:rPr lang="en-CA" dirty="0" smtClean="0"/>
              <a:t>Physics</a:t>
            </a:r>
            <a:endParaRPr lang="en-CA" dirty="0"/>
          </a:p>
        </p:txBody>
      </p:sp>
      <p:sp>
        <p:nvSpPr>
          <p:cNvPr id="22" name="TextBox 21"/>
          <p:cNvSpPr txBox="1"/>
          <p:nvPr/>
        </p:nvSpPr>
        <p:spPr>
          <a:xfrm>
            <a:off x="4786314" y="3774048"/>
            <a:ext cx="1500198" cy="369332"/>
          </a:xfrm>
          <a:prstGeom prst="rect">
            <a:avLst/>
          </a:prstGeom>
          <a:noFill/>
        </p:spPr>
        <p:txBody>
          <a:bodyPr wrap="square" rtlCol="0">
            <a:spAutoFit/>
          </a:bodyPr>
          <a:lstStyle/>
          <a:p>
            <a:r>
              <a:rPr lang="en-CA" dirty="0" smtClean="0"/>
              <a:t>Biology</a:t>
            </a:r>
            <a:endParaRPr lang="en-CA" dirty="0"/>
          </a:p>
        </p:txBody>
      </p:sp>
      <p:pic>
        <p:nvPicPr>
          <p:cNvPr id="1034" name="Picture 10"/>
          <p:cNvPicPr>
            <a:picLocks noChangeAspect="1" noChangeArrowheads="1"/>
          </p:cNvPicPr>
          <p:nvPr/>
        </p:nvPicPr>
        <p:blipFill>
          <a:blip r:embed="rId4"/>
          <a:srcRect/>
          <a:stretch>
            <a:fillRect/>
          </a:stretch>
        </p:blipFill>
        <p:spPr bwMode="auto">
          <a:xfrm>
            <a:off x="4638669" y="5929330"/>
            <a:ext cx="573587" cy="676267"/>
          </a:xfrm>
          <a:prstGeom prst="rect">
            <a:avLst/>
          </a:prstGeom>
          <a:noFill/>
          <a:ln w="9525">
            <a:noFill/>
            <a:miter lim="800000"/>
            <a:headEnd/>
            <a:tailEnd/>
          </a:ln>
          <a:effectLst/>
        </p:spPr>
      </p:pic>
      <p:sp>
        <p:nvSpPr>
          <p:cNvPr id="27" name="TextBox 26"/>
          <p:cNvSpPr txBox="1"/>
          <p:nvPr/>
        </p:nvSpPr>
        <p:spPr>
          <a:xfrm>
            <a:off x="2357422" y="1785926"/>
            <a:ext cx="1500198" cy="369332"/>
          </a:xfrm>
          <a:prstGeom prst="rect">
            <a:avLst/>
          </a:prstGeom>
          <a:noFill/>
        </p:spPr>
        <p:txBody>
          <a:bodyPr wrap="square" rtlCol="0">
            <a:spAutoFit/>
          </a:bodyPr>
          <a:lstStyle/>
          <a:p>
            <a:r>
              <a:rPr lang="en-CA" dirty="0" smtClean="0"/>
              <a:t>Rational</a:t>
            </a:r>
            <a:endParaRPr lang="en-CA" dirty="0"/>
          </a:p>
        </p:txBody>
      </p:sp>
      <p:sp>
        <p:nvSpPr>
          <p:cNvPr id="28" name="TextBox 27"/>
          <p:cNvSpPr txBox="1"/>
          <p:nvPr/>
        </p:nvSpPr>
        <p:spPr>
          <a:xfrm>
            <a:off x="5000628" y="1785926"/>
            <a:ext cx="2286016" cy="553998"/>
          </a:xfrm>
          <a:prstGeom prst="rect">
            <a:avLst/>
          </a:prstGeom>
          <a:noFill/>
        </p:spPr>
        <p:txBody>
          <a:bodyPr wrap="square" rtlCol="0">
            <a:spAutoFit/>
          </a:bodyPr>
          <a:lstStyle/>
          <a:p>
            <a:r>
              <a:rPr lang="en-CA" dirty="0" smtClean="0"/>
              <a:t>Empirical</a:t>
            </a:r>
            <a:br>
              <a:rPr lang="en-CA" dirty="0" smtClean="0"/>
            </a:br>
            <a:r>
              <a:rPr lang="en-CA" sz="1200" dirty="0" smtClean="0"/>
              <a:t>Driven by Theory - Quantitative</a:t>
            </a:r>
            <a:endParaRPr lang="en-CA" sz="1200" dirty="0"/>
          </a:p>
        </p:txBody>
      </p:sp>
      <p:sp>
        <p:nvSpPr>
          <p:cNvPr id="29" name="TextBox 28"/>
          <p:cNvSpPr txBox="1"/>
          <p:nvPr/>
        </p:nvSpPr>
        <p:spPr>
          <a:xfrm>
            <a:off x="2428860" y="1428736"/>
            <a:ext cx="1500198" cy="369332"/>
          </a:xfrm>
          <a:prstGeom prst="rect">
            <a:avLst/>
          </a:prstGeom>
          <a:noFill/>
        </p:spPr>
        <p:txBody>
          <a:bodyPr wrap="square" rtlCol="0">
            <a:spAutoFit/>
          </a:bodyPr>
          <a:lstStyle/>
          <a:p>
            <a:r>
              <a:rPr lang="en-CA" dirty="0" smtClean="0"/>
              <a:t>Philosophy</a:t>
            </a:r>
            <a:endParaRPr lang="en-CA" dirty="0"/>
          </a:p>
        </p:txBody>
      </p:sp>
      <p:sp>
        <p:nvSpPr>
          <p:cNvPr id="30" name="TextBox 29"/>
          <p:cNvSpPr txBox="1"/>
          <p:nvPr/>
        </p:nvSpPr>
        <p:spPr>
          <a:xfrm>
            <a:off x="5357818" y="1428736"/>
            <a:ext cx="1500198" cy="369332"/>
          </a:xfrm>
          <a:prstGeom prst="rect">
            <a:avLst/>
          </a:prstGeom>
          <a:noFill/>
        </p:spPr>
        <p:txBody>
          <a:bodyPr wrap="square" rtlCol="0">
            <a:spAutoFit/>
          </a:bodyPr>
          <a:lstStyle/>
          <a:p>
            <a:r>
              <a:rPr lang="en-CA" dirty="0" smtClean="0"/>
              <a:t>Science</a:t>
            </a:r>
            <a:endParaRPr lang="en-CA" dirty="0"/>
          </a:p>
        </p:txBody>
      </p:sp>
      <p:sp>
        <p:nvSpPr>
          <p:cNvPr id="31" name="Content Placeholder 2"/>
          <p:cNvSpPr txBox="1">
            <a:spLocks/>
          </p:cNvSpPr>
          <p:nvPr/>
        </p:nvSpPr>
        <p:spPr>
          <a:xfrm>
            <a:off x="0" y="3643314"/>
            <a:ext cx="3357554" cy="2928959"/>
          </a:xfrm>
          <a:prstGeom prst="rect">
            <a:avLst/>
          </a:prstGeom>
        </p:spPr>
        <p:txBody>
          <a:bodyPr vert="horz" lIns="54864" tIns="91440" rtlCol="0">
            <a:normAutofit fontScale="77500" lnSpcReduction="20000"/>
          </a:bodyPr>
          <a:lstStyle/>
          <a:p>
            <a:pPr marL="438912" indent="-320040">
              <a:buClr>
                <a:schemeClr val="accent1"/>
              </a:buClr>
              <a:buSzPct val="80000"/>
              <a:buFont typeface="Wingdings 2"/>
              <a:buChar char=""/>
            </a:pPr>
            <a:r>
              <a:rPr lang="en-CA" sz="3200" baseline="0" dirty="0" smtClean="0"/>
              <a:t>Informs Science</a:t>
            </a:r>
          </a:p>
          <a:p>
            <a:pPr marL="896112" lvl="1" indent="-320040">
              <a:buClr>
                <a:schemeClr val="accent1"/>
              </a:buClr>
              <a:buSzPct val="80000"/>
              <a:buFont typeface="Wingdings 2"/>
              <a:buChar char=""/>
            </a:pPr>
            <a:r>
              <a:rPr kumimoji="0" lang="en-CA" sz="3200" b="0" i="0" u="none" strike="noStrike" kern="1200" cap="none" spc="0" normalizeH="0" noProof="0" dirty="0" smtClean="0">
                <a:ln>
                  <a:noFill/>
                </a:ln>
                <a:solidFill>
                  <a:schemeClr val="tx1"/>
                </a:solidFill>
                <a:effectLst/>
                <a:uLnTx/>
                <a:uFillTx/>
                <a:latin typeface="+mn-lt"/>
                <a:ea typeface="+mn-ea"/>
                <a:cs typeface="+mn-cs"/>
              </a:rPr>
              <a:t>Conceptual Schema</a:t>
            </a:r>
          </a:p>
          <a:p>
            <a:pPr marL="1353312" lvl="2" indent="-320040">
              <a:buClr>
                <a:schemeClr val="accent1"/>
              </a:buClr>
              <a:buSzPct val="80000"/>
              <a:buFont typeface="Wingdings 2"/>
              <a:buChar char=""/>
            </a:pPr>
            <a:r>
              <a:rPr lang="en-CA" sz="3200" noProof="0" dirty="0" smtClean="0"/>
              <a:t>Distinctions</a:t>
            </a:r>
          </a:p>
          <a:p>
            <a:pPr marL="1353312" lvl="2" indent="-320040">
              <a:buClr>
                <a:schemeClr val="accent1"/>
              </a:buClr>
              <a:buSzPct val="80000"/>
              <a:buFont typeface="Wingdings 2"/>
              <a:buChar char=""/>
            </a:pPr>
            <a:r>
              <a:rPr kumimoji="0" lang="en-CA" sz="3200" b="0" i="0" u="none" strike="noStrike" kern="1200" cap="none" spc="0" normalizeH="0" dirty="0" smtClean="0">
                <a:ln>
                  <a:noFill/>
                </a:ln>
                <a:solidFill>
                  <a:srgbClr val="FF0000"/>
                </a:solidFill>
                <a:effectLst/>
                <a:uLnTx/>
                <a:uFillTx/>
                <a:latin typeface="+mn-lt"/>
                <a:ea typeface="+mn-ea"/>
                <a:cs typeface="+mn-cs"/>
              </a:rPr>
              <a:t>Unifications</a:t>
            </a:r>
            <a:endParaRPr kumimoji="0" lang="en-CA" sz="3200" b="0" i="0" u="none" strike="noStrike" kern="1200" cap="none" spc="0" normalizeH="0" noProof="0" dirty="0" smtClean="0">
              <a:ln>
                <a:noFill/>
              </a:ln>
              <a:solidFill>
                <a:srgbClr val="FF0000"/>
              </a:solidFill>
              <a:effectLst/>
              <a:uLnTx/>
              <a:uFillTx/>
              <a:latin typeface="+mn-lt"/>
              <a:ea typeface="+mn-ea"/>
              <a:cs typeface="+mn-cs"/>
            </a:endParaRPr>
          </a:p>
          <a:p>
            <a:pPr marL="896112" lvl="1" indent="-320040">
              <a:buClr>
                <a:schemeClr val="accent1"/>
              </a:buClr>
              <a:buSzPct val="80000"/>
              <a:buFont typeface="Wingdings 2"/>
              <a:buChar char=""/>
            </a:pPr>
            <a:r>
              <a:rPr lang="en-CA" sz="3200" baseline="0" dirty="0" smtClean="0">
                <a:solidFill>
                  <a:srgbClr val="FF0000"/>
                </a:solidFill>
              </a:rPr>
              <a:t>Reduction Schema</a:t>
            </a:r>
          </a:p>
          <a:p>
            <a:pPr marL="1353312" lvl="2" indent="-320040">
              <a:buClr>
                <a:schemeClr val="accent1"/>
              </a:buClr>
              <a:buSzPct val="80000"/>
              <a:buFont typeface="Wingdings 2"/>
              <a:buChar char=""/>
            </a:pPr>
            <a:r>
              <a:rPr kumimoji="0" lang="en-CA" sz="3200" b="0" i="0" u="none" strike="noStrike" kern="1200" cap="none" spc="0" normalizeH="0" noProof="0" dirty="0" smtClean="0">
                <a:ln>
                  <a:noFill/>
                </a:ln>
                <a:solidFill>
                  <a:srgbClr val="FF0000"/>
                </a:solidFill>
                <a:effectLst/>
                <a:uLnTx/>
                <a:uFillTx/>
                <a:latin typeface="+mn-lt"/>
                <a:ea typeface="+mn-ea"/>
                <a:cs typeface="+mn-cs"/>
              </a:rPr>
              <a:t>Bad Metaphysics</a:t>
            </a:r>
            <a:endParaRPr kumimoji="0" lang="en-CA"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32" name="Curved Left Arrow 31"/>
          <p:cNvSpPr/>
          <p:nvPr/>
        </p:nvSpPr>
        <p:spPr>
          <a:xfrm rot="2254390">
            <a:off x="7125006" y="2192720"/>
            <a:ext cx="785818" cy="11430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4" name="TextBox 33"/>
          <p:cNvSpPr txBox="1"/>
          <p:nvPr/>
        </p:nvSpPr>
        <p:spPr>
          <a:xfrm>
            <a:off x="7000892" y="2488164"/>
            <a:ext cx="1500198" cy="369332"/>
          </a:xfrm>
          <a:prstGeom prst="rect">
            <a:avLst/>
          </a:prstGeom>
          <a:noFill/>
        </p:spPr>
        <p:txBody>
          <a:bodyPr wrap="square" rtlCol="0">
            <a:spAutoFit/>
          </a:bodyPr>
          <a:lstStyle/>
          <a:p>
            <a:r>
              <a:rPr lang="en-CA" dirty="0" smtClean="0"/>
              <a:t>Reduction</a:t>
            </a:r>
            <a:endParaRPr lang="en-CA" dirty="0"/>
          </a:p>
        </p:txBody>
      </p:sp>
      <p:sp>
        <p:nvSpPr>
          <p:cNvPr id="35" name="Circular Arrow 34"/>
          <p:cNvSpPr/>
          <p:nvPr/>
        </p:nvSpPr>
        <p:spPr>
          <a:xfrm rot="19774935" flipV="1">
            <a:off x="1098453" y="1857129"/>
            <a:ext cx="1160615" cy="1832826"/>
          </a:xfrm>
          <a:prstGeom prst="circularArrow">
            <a:avLst>
              <a:gd name="adj1" fmla="val 12500"/>
              <a:gd name="adj2" fmla="val 1105975"/>
              <a:gd name="adj3" fmla="val 20457681"/>
              <a:gd name="adj4" fmla="val 3011744"/>
              <a:gd name="adj5" fmla="val 16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6" name="TextBox 35"/>
          <p:cNvSpPr txBox="1"/>
          <p:nvPr/>
        </p:nvSpPr>
        <p:spPr>
          <a:xfrm>
            <a:off x="857224" y="2285992"/>
            <a:ext cx="1500198" cy="646331"/>
          </a:xfrm>
          <a:prstGeom prst="rect">
            <a:avLst/>
          </a:prstGeom>
          <a:noFill/>
        </p:spPr>
        <p:txBody>
          <a:bodyPr wrap="square" rtlCol="0">
            <a:spAutoFit/>
          </a:bodyPr>
          <a:lstStyle/>
          <a:p>
            <a:r>
              <a:rPr lang="en-CA" dirty="0" smtClean="0"/>
              <a:t>Endless...</a:t>
            </a:r>
            <a:br>
              <a:rPr lang="en-CA" dirty="0" smtClean="0"/>
            </a:br>
            <a:r>
              <a:rPr lang="en-CA" dirty="0" smtClean="0"/>
              <a:t>Rationality</a:t>
            </a:r>
            <a:endParaRPr lang="en-CA" dirty="0"/>
          </a:p>
        </p:txBody>
      </p:sp>
      <p:sp>
        <p:nvSpPr>
          <p:cNvPr id="37" name="TextBox 36"/>
          <p:cNvSpPr txBox="1"/>
          <p:nvPr/>
        </p:nvSpPr>
        <p:spPr>
          <a:xfrm>
            <a:off x="2071670" y="2071678"/>
            <a:ext cx="1857388" cy="553998"/>
          </a:xfrm>
          <a:prstGeom prst="rect">
            <a:avLst/>
          </a:prstGeom>
          <a:noFill/>
        </p:spPr>
        <p:txBody>
          <a:bodyPr wrap="square" lIns="0" tIns="0" rIns="0" bIns="0" rtlCol="0" anchor="ctr" anchorCtr="0">
            <a:spAutoFit/>
          </a:bodyPr>
          <a:lstStyle/>
          <a:p>
            <a:r>
              <a:rPr lang="en-CA" sz="1200" dirty="0" smtClean="0"/>
              <a:t>Some ground/testability via Thought Experiments - Qualitative</a:t>
            </a:r>
            <a:endParaRPr lang="en-CA" sz="1200" dirty="0"/>
          </a:p>
        </p:txBody>
      </p:sp>
      <p:sp>
        <p:nvSpPr>
          <p:cNvPr id="38" name="Right Arrow 37"/>
          <p:cNvSpPr/>
          <p:nvPr/>
        </p:nvSpPr>
        <p:spPr>
          <a:xfrm>
            <a:off x="3714744" y="2500306"/>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flipH="1">
            <a:off x="3714744" y="3000372"/>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p:nvPr/>
        </p:nvCxnSpPr>
        <p:spPr>
          <a:xfrm>
            <a:off x="3286116" y="4286256"/>
            <a:ext cx="257176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6050" y="3571876"/>
            <a:ext cx="3571900"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1815743"/>
            <a:ext cx="57150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r"/>
            <a:r>
              <a:rPr lang="en-CA" dirty="0" smtClean="0"/>
              <a:t>Formal </a:t>
            </a:r>
            <a:br>
              <a:rPr lang="en-CA" dirty="0" smtClean="0"/>
            </a:br>
            <a:r>
              <a:rPr lang="en-CA" dirty="0" smtClean="0"/>
              <a:t>(Mathematics, Computing)</a:t>
            </a:r>
            <a:endParaRPr lang="en-CA" dirty="0"/>
          </a:p>
        </p:txBody>
      </p:sp>
      <p:sp>
        <p:nvSpPr>
          <p:cNvPr id="23" name="TextBox 22"/>
          <p:cNvSpPr txBox="1"/>
          <p:nvPr/>
        </p:nvSpPr>
        <p:spPr>
          <a:xfrm>
            <a:off x="3857620" y="2214554"/>
            <a:ext cx="2428892" cy="369332"/>
          </a:xfrm>
          <a:prstGeom prst="rect">
            <a:avLst/>
          </a:prstGeom>
          <a:noFill/>
        </p:spPr>
        <p:txBody>
          <a:bodyPr wrap="square" rtlCol="0">
            <a:spAutoFit/>
          </a:bodyPr>
          <a:lstStyle/>
          <a:p>
            <a:r>
              <a:rPr lang="en-CA" dirty="0" smtClean="0">
                <a:solidFill>
                  <a:srgbClr val="FF0000"/>
                </a:solidFill>
              </a:rPr>
              <a:t>Cognitive Science </a:t>
            </a:r>
            <a:r>
              <a:rPr lang="en-CA" dirty="0" smtClean="0">
                <a:solidFill>
                  <a:srgbClr val="FF0000"/>
                </a:solidFill>
                <a:sym typeface="Wingdings" pitchFamily="2" charset="2"/>
              </a:rPr>
              <a:t></a:t>
            </a:r>
            <a:endParaRPr lang="en-CA"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Metaphysics – Foundation of All</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14</a:t>
            </a:fld>
            <a:endParaRPr lang="en-CA" dirty="0"/>
          </a:p>
        </p:txBody>
      </p:sp>
      <p:sp>
        <p:nvSpPr>
          <p:cNvPr id="8" name="Isosceles Triangle 7"/>
          <p:cNvSpPr/>
          <p:nvPr/>
        </p:nvSpPr>
        <p:spPr>
          <a:xfrm flipV="1">
            <a:off x="1500166" y="1785926"/>
            <a:ext cx="6143668" cy="4286280"/>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4786314" y="4357694"/>
            <a:ext cx="1500198" cy="369332"/>
          </a:xfrm>
          <a:prstGeom prst="rect">
            <a:avLst/>
          </a:prstGeom>
          <a:noFill/>
        </p:spPr>
        <p:txBody>
          <a:bodyPr wrap="square" rtlCol="0">
            <a:spAutoFit/>
          </a:bodyPr>
          <a:lstStyle/>
          <a:p>
            <a:r>
              <a:rPr lang="en-CA" dirty="0" smtClean="0"/>
              <a:t>Physics</a:t>
            </a:r>
            <a:endParaRPr lang="en-CA" dirty="0"/>
          </a:p>
        </p:txBody>
      </p:sp>
      <p:sp>
        <p:nvSpPr>
          <p:cNvPr id="22" name="TextBox 21"/>
          <p:cNvSpPr txBox="1"/>
          <p:nvPr/>
        </p:nvSpPr>
        <p:spPr>
          <a:xfrm>
            <a:off x="4786314" y="3774048"/>
            <a:ext cx="1500198" cy="369332"/>
          </a:xfrm>
          <a:prstGeom prst="rect">
            <a:avLst/>
          </a:prstGeom>
          <a:noFill/>
        </p:spPr>
        <p:txBody>
          <a:bodyPr wrap="square" rtlCol="0">
            <a:spAutoFit/>
          </a:bodyPr>
          <a:lstStyle/>
          <a:p>
            <a:r>
              <a:rPr lang="en-CA" dirty="0" smtClean="0"/>
              <a:t>Biology</a:t>
            </a:r>
            <a:endParaRPr lang="en-CA" dirty="0"/>
          </a:p>
        </p:txBody>
      </p:sp>
      <p:pic>
        <p:nvPicPr>
          <p:cNvPr id="1034" name="Picture 10"/>
          <p:cNvPicPr>
            <a:picLocks noChangeAspect="1" noChangeArrowheads="1"/>
          </p:cNvPicPr>
          <p:nvPr/>
        </p:nvPicPr>
        <p:blipFill>
          <a:blip r:embed="rId3"/>
          <a:srcRect/>
          <a:stretch>
            <a:fillRect/>
          </a:stretch>
        </p:blipFill>
        <p:spPr bwMode="auto">
          <a:xfrm>
            <a:off x="4357686" y="5929330"/>
            <a:ext cx="573587" cy="676267"/>
          </a:xfrm>
          <a:prstGeom prst="rect">
            <a:avLst/>
          </a:prstGeom>
          <a:noFill/>
          <a:ln w="9525">
            <a:noFill/>
            <a:miter lim="800000"/>
            <a:headEnd/>
            <a:tailEnd/>
          </a:ln>
          <a:effectLst/>
        </p:spPr>
      </p:pic>
      <p:sp>
        <p:nvSpPr>
          <p:cNvPr id="27" name="TextBox 26"/>
          <p:cNvSpPr txBox="1"/>
          <p:nvPr/>
        </p:nvSpPr>
        <p:spPr>
          <a:xfrm>
            <a:off x="2357422" y="1785926"/>
            <a:ext cx="1500198" cy="369332"/>
          </a:xfrm>
          <a:prstGeom prst="rect">
            <a:avLst/>
          </a:prstGeom>
          <a:noFill/>
        </p:spPr>
        <p:txBody>
          <a:bodyPr wrap="square" rtlCol="0">
            <a:spAutoFit/>
          </a:bodyPr>
          <a:lstStyle/>
          <a:p>
            <a:r>
              <a:rPr lang="en-CA" dirty="0" smtClean="0"/>
              <a:t>Rational</a:t>
            </a:r>
            <a:endParaRPr lang="en-CA" dirty="0"/>
          </a:p>
        </p:txBody>
      </p:sp>
      <p:sp>
        <p:nvSpPr>
          <p:cNvPr id="28" name="TextBox 27"/>
          <p:cNvSpPr txBox="1"/>
          <p:nvPr/>
        </p:nvSpPr>
        <p:spPr>
          <a:xfrm>
            <a:off x="5000628" y="1785926"/>
            <a:ext cx="2286016" cy="369332"/>
          </a:xfrm>
          <a:prstGeom prst="rect">
            <a:avLst/>
          </a:prstGeom>
          <a:noFill/>
        </p:spPr>
        <p:txBody>
          <a:bodyPr wrap="square" rtlCol="0">
            <a:spAutoFit/>
          </a:bodyPr>
          <a:lstStyle/>
          <a:p>
            <a:r>
              <a:rPr lang="en-CA" dirty="0" smtClean="0"/>
              <a:t>Empirical</a:t>
            </a:r>
            <a:endParaRPr lang="en-CA" sz="1200" dirty="0"/>
          </a:p>
        </p:txBody>
      </p:sp>
      <p:sp>
        <p:nvSpPr>
          <p:cNvPr id="29" name="TextBox 28"/>
          <p:cNvSpPr txBox="1"/>
          <p:nvPr/>
        </p:nvSpPr>
        <p:spPr>
          <a:xfrm>
            <a:off x="2428860" y="1428736"/>
            <a:ext cx="1500198" cy="369332"/>
          </a:xfrm>
          <a:prstGeom prst="rect">
            <a:avLst/>
          </a:prstGeom>
          <a:noFill/>
        </p:spPr>
        <p:txBody>
          <a:bodyPr wrap="square" rtlCol="0">
            <a:spAutoFit/>
          </a:bodyPr>
          <a:lstStyle/>
          <a:p>
            <a:r>
              <a:rPr lang="en-CA" dirty="0" smtClean="0"/>
              <a:t>Philosophy</a:t>
            </a:r>
            <a:endParaRPr lang="en-CA" dirty="0"/>
          </a:p>
        </p:txBody>
      </p:sp>
      <p:sp>
        <p:nvSpPr>
          <p:cNvPr id="30" name="TextBox 29"/>
          <p:cNvSpPr txBox="1"/>
          <p:nvPr/>
        </p:nvSpPr>
        <p:spPr>
          <a:xfrm>
            <a:off x="5357818" y="1428736"/>
            <a:ext cx="1500198" cy="369332"/>
          </a:xfrm>
          <a:prstGeom prst="rect">
            <a:avLst/>
          </a:prstGeom>
          <a:noFill/>
        </p:spPr>
        <p:txBody>
          <a:bodyPr wrap="square" rtlCol="0">
            <a:spAutoFit/>
          </a:bodyPr>
          <a:lstStyle/>
          <a:p>
            <a:r>
              <a:rPr lang="en-CA" dirty="0" smtClean="0"/>
              <a:t>Science</a:t>
            </a:r>
            <a:endParaRPr lang="en-CA" dirty="0"/>
          </a:p>
        </p:txBody>
      </p:sp>
      <p:sp>
        <p:nvSpPr>
          <p:cNvPr id="32" name="Curved Left Arrow 31"/>
          <p:cNvSpPr/>
          <p:nvPr/>
        </p:nvSpPr>
        <p:spPr>
          <a:xfrm rot="2254390">
            <a:off x="7125006" y="2192720"/>
            <a:ext cx="785818" cy="11430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Circular Arrow 34"/>
          <p:cNvSpPr/>
          <p:nvPr/>
        </p:nvSpPr>
        <p:spPr>
          <a:xfrm rot="19774935" flipV="1">
            <a:off x="1098453" y="1857129"/>
            <a:ext cx="1160615" cy="1832826"/>
          </a:xfrm>
          <a:prstGeom prst="circularArrow">
            <a:avLst>
              <a:gd name="adj1" fmla="val 12500"/>
              <a:gd name="adj2" fmla="val 1105975"/>
              <a:gd name="adj3" fmla="val 20457681"/>
              <a:gd name="adj4" fmla="val 3011744"/>
              <a:gd name="adj5" fmla="val 16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Right Arrow 37"/>
          <p:cNvSpPr/>
          <p:nvPr/>
        </p:nvSpPr>
        <p:spPr>
          <a:xfrm>
            <a:off x="3714744" y="2500306"/>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flipH="1">
            <a:off x="3714744" y="3000372"/>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p:nvPr/>
        </p:nvCxnSpPr>
        <p:spPr>
          <a:xfrm>
            <a:off x="3286116" y="4286256"/>
            <a:ext cx="257176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6050" y="3571876"/>
            <a:ext cx="3571900"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1815743"/>
            <a:ext cx="57150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r"/>
            <a:r>
              <a:rPr lang="en-CA" dirty="0" smtClean="0"/>
              <a:t>Formal </a:t>
            </a:r>
            <a:br>
              <a:rPr lang="en-CA" dirty="0" smtClean="0"/>
            </a:br>
            <a:r>
              <a:rPr lang="en-CA" dirty="0" smtClean="0"/>
              <a:t>(Mathematics, Computing)</a:t>
            </a:r>
            <a:endParaRPr lang="en-CA" dirty="0"/>
          </a:p>
        </p:txBody>
      </p:sp>
      <p:sp>
        <p:nvSpPr>
          <p:cNvPr id="23" name="TextBox 22"/>
          <p:cNvSpPr txBox="1"/>
          <p:nvPr/>
        </p:nvSpPr>
        <p:spPr>
          <a:xfrm>
            <a:off x="3857620" y="2214554"/>
            <a:ext cx="2428892" cy="369332"/>
          </a:xfrm>
          <a:prstGeom prst="rect">
            <a:avLst/>
          </a:prstGeom>
          <a:noFill/>
        </p:spPr>
        <p:txBody>
          <a:bodyPr wrap="square" rtlCol="0">
            <a:spAutoFit/>
          </a:bodyPr>
          <a:lstStyle/>
          <a:p>
            <a:r>
              <a:rPr lang="en-CA" dirty="0" smtClean="0">
                <a:solidFill>
                  <a:srgbClr val="FF0000"/>
                </a:solidFill>
              </a:rPr>
              <a:t>Cognitive Science </a:t>
            </a:r>
            <a:r>
              <a:rPr lang="en-CA" dirty="0" smtClean="0">
                <a:solidFill>
                  <a:srgbClr val="FF0000"/>
                </a:solidFill>
                <a:sym typeface="Wingdings" pitchFamily="2" charset="2"/>
              </a:rPr>
              <a:t></a:t>
            </a:r>
            <a:endParaRPr lang="en-CA" dirty="0">
              <a:solidFill>
                <a:srgbClr val="FF0000"/>
              </a:solidFill>
            </a:endParaRPr>
          </a:p>
        </p:txBody>
      </p:sp>
      <p:sp>
        <p:nvSpPr>
          <p:cNvPr id="16" name="Isosceles Triangle 15"/>
          <p:cNvSpPr>
            <a:spLocks noChangeAspect="1"/>
          </p:cNvSpPr>
          <p:nvPr/>
        </p:nvSpPr>
        <p:spPr>
          <a:xfrm rot="10800000">
            <a:off x="3837742" y="4976098"/>
            <a:ext cx="1571636" cy="1076229"/>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scene3d>
              <a:camera prst="orthographicFront">
                <a:rot lat="0" lon="0" rev="10800000"/>
              </a:camera>
              <a:lightRig rig="threePt" dir="t"/>
            </a:scene3d>
          </a:bodyPr>
          <a:lstStyle/>
          <a:p>
            <a:pPr algn="ctr"/>
            <a:r>
              <a:rPr lang="en-CA" dirty="0" smtClean="0">
                <a:solidFill>
                  <a:srgbClr val="FF0000"/>
                </a:solidFill>
              </a:rPr>
              <a:t>Metaphysics</a:t>
            </a:r>
            <a:br>
              <a:rPr lang="en-CA" dirty="0" smtClean="0">
                <a:solidFill>
                  <a:srgbClr val="FF0000"/>
                </a:solidFill>
              </a:rPr>
            </a:br>
            <a:r>
              <a:rPr lang="en-CA" sz="1200" dirty="0" smtClean="0">
                <a:solidFill>
                  <a:srgbClr val="FF0000"/>
                </a:solidFill>
              </a:rPr>
              <a:t>&amp; Ontology</a:t>
            </a:r>
            <a:endParaRPr lang="en-CA" dirty="0">
              <a:solidFill>
                <a:srgbClr val="FF0000"/>
              </a:solidFill>
            </a:endParaRPr>
          </a:p>
        </p:txBody>
      </p:sp>
      <p:sp>
        <p:nvSpPr>
          <p:cNvPr id="33" name="Content Placeholder 32"/>
          <p:cNvSpPr>
            <a:spLocks noGrp="1"/>
          </p:cNvSpPr>
          <p:nvPr>
            <p:ph idx="1"/>
          </p:nvPr>
        </p:nvSpPr>
        <p:spPr>
          <a:xfrm>
            <a:off x="6643702" y="3714752"/>
            <a:ext cx="2500298" cy="2857519"/>
          </a:xfrm>
        </p:spPr>
        <p:txBody>
          <a:bodyPr/>
          <a:lstStyle/>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Metaphysics </a:t>
            </a:r>
            <a:r>
              <a:rPr lang="en-CA" dirty="0" smtClean="0">
                <a:solidFill>
                  <a:srgbClr val="FF0000"/>
                </a:solidFill>
              </a:rPr>
              <a:t>Is</a:t>
            </a:r>
            <a:r>
              <a:rPr lang="en-CA" dirty="0" smtClean="0"/>
              <a:t>?</a:t>
            </a:r>
            <a:endParaRPr lang="en-CA" dirty="0"/>
          </a:p>
        </p:txBody>
      </p:sp>
      <p:sp>
        <p:nvSpPr>
          <p:cNvPr id="3" name="Content Placeholder 2"/>
          <p:cNvSpPr>
            <a:spLocks noGrp="1"/>
          </p:cNvSpPr>
          <p:nvPr>
            <p:ph idx="1"/>
          </p:nvPr>
        </p:nvSpPr>
        <p:spPr>
          <a:xfrm>
            <a:off x="457200" y="1500174"/>
            <a:ext cx="8229600" cy="5072097"/>
          </a:xfrm>
        </p:spPr>
        <p:txBody>
          <a:bodyPr>
            <a:normAutofit fontScale="85000" lnSpcReduction="20000"/>
          </a:bodyPr>
          <a:lstStyle/>
          <a:p>
            <a:pPr>
              <a:buNone/>
            </a:pPr>
            <a:r>
              <a:rPr lang="en-CA" dirty="0" smtClean="0"/>
              <a:t>As a “first philosophy”, what </a:t>
            </a:r>
            <a:r>
              <a:rPr lang="en-CA" b="1" dirty="0" smtClean="0"/>
              <a:t>is</a:t>
            </a:r>
            <a:r>
              <a:rPr lang="en-CA" dirty="0" smtClean="0"/>
              <a:t> metaphysics?</a:t>
            </a:r>
          </a:p>
          <a:p>
            <a:pPr lvl="1"/>
            <a:r>
              <a:rPr lang="en-CA" dirty="0" smtClean="0"/>
              <a:t>Classical (general being; ontology)</a:t>
            </a:r>
          </a:p>
          <a:p>
            <a:pPr lvl="2"/>
            <a:r>
              <a:rPr lang="en-CA" dirty="0" smtClean="0"/>
              <a:t>Categories of being - things that do not change</a:t>
            </a:r>
          </a:p>
          <a:p>
            <a:pPr lvl="2"/>
            <a:r>
              <a:rPr lang="en-CA" dirty="0" smtClean="0"/>
              <a:t>Substance</a:t>
            </a:r>
          </a:p>
          <a:p>
            <a:pPr lvl="2"/>
            <a:r>
              <a:rPr lang="en-CA" dirty="0" smtClean="0"/>
              <a:t>First cause (theology?)</a:t>
            </a:r>
          </a:p>
          <a:p>
            <a:pPr lvl="1"/>
            <a:r>
              <a:rPr lang="en-CA" dirty="0" smtClean="0"/>
              <a:t>Current (relational among categories)</a:t>
            </a:r>
          </a:p>
          <a:p>
            <a:pPr lvl="2"/>
            <a:r>
              <a:rPr lang="en-CA" dirty="0" smtClean="0"/>
              <a:t>Denial of classical thesis (only change, no categories, no 1</a:t>
            </a:r>
            <a:r>
              <a:rPr lang="en-CA" baseline="30000" dirty="0" smtClean="0"/>
              <a:t>st</a:t>
            </a:r>
            <a:r>
              <a:rPr lang="en-CA" dirty="0" smtClean="0"/>
              <a:t> cause)</a:t>
            </a:r>
          </a:p>
          <a:p>
            <a:pPr lvl="2"/>
            <a:r>
              <a:rPr lang="en-CA" dirty="0" smtClean="0"/>
              <a:t>Modality (of being)</a:t>
            </a:r>
          </a:p>
          <a:p>
            <a:pPr lvl="2"/>
            <a:r>
              <a:rPr lang="en-CA" dirty="0" smtClean="0"/>
              <a:t>Space/Time; Personal Identity Across Time</a:t>
            </a:r>
          </a:p>
          <a:p>
            <a:pPr lvl="2"/>
            <a:r>
              <a:rPr lang="en-CA" dirty="0" smtClean="0"/>
              <a:t>Mental/Physical; Free Will</a:t>
            </a:r>
          </a:p>
          <a:p>
            <a:pPr lvl="2"/>
            <a:r>
              <a:rPr lang="en-CA" dirty="0" smtClean="0"/>
              <a:t>Material Constitution</a:t>
            </a:r>
          </a:p>
          <a:p>
            <a:pPr lvl="2"/>
            <a:r>
              <a:rPr lang="en-CA" dirty="0" smtClean="0"/>
              <a:t>Truth? Reference? Analytic</a:t>
            </a:r>
          </a:p>
          <a:p>
            <a:pPr lvl="2"/>
            <a:r>
              <a:rPr lang="en-CA" dirty="0" smtClean="0"/>
              <a:t>Ultimate Reality?</a:t>
            </a:r>
          </a:p>
          <a:p>
            <a:pPr lvl="1"/>
            <a:r>
              <a:rPr lang="en-CA" dirty="0" smtClean="0">
                <a:solidFill>
                  <a:srgbClr val="FF0000"/>
                </a:solidFill>
              </a:rPr>
              <a:t>Poorly Defined. Is it even possible?</a:t>
            </a:r>
          </a:p>
          <a:p>
            <a:pPr lvl="2"/>
            <a:r>
              <a:rPr lang="en-CA" dirty="0" smtClean="0"/>
              <a:t>Needs to be updated by Physics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15</a:t>
            </a:fld>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Metaphysics </a:t>
            </a:r>
            <a:r>
              <a:rPr lang="en-CA" dirty="0" smtClean="0">
                <a:solidFill>
                  <a:srgbClr val="00B050"/>
                </a:solidFill>
              </a:rPr>
              <a:t>Does</a:t>
            </a:r>
            <a:endParaRPr lang="en-CA" dirty="0">
              <a:solidFill>
                <a:srgbClr val="00B050"/>
              </a:solidFill>
            </a:endParaRPr>
          </a:p>
        </p:txBody>
      </p:sp>
      <p:sp>
        <p:nvSpPr>
          <p:cNvPr id="3" name="Content Placeholder 2"/>
          <p:cNvSpPr>
            <a:spLocks noGrp="1"/>
          </p:cNvSpPr>
          <p:nvPr>
            <p:ph idx="1"/>
          </p:nvPr>
        </p:nvSpPr>
        <p:spPr/>
        <p:txBody>
          <a:bodyPr/>
          <a:lstStyle/>
          <a:p>
            <a:r>
              <a:rPr lang="en-CA" dirty="0" smtClean="0"/>
              <a:t>Metaphysics less important for what it </a:t>
            </a:r>
            <a:r>
              <a:rPr lang="en-CA" b="1" dirty="0" smtClean="0">
                <a:solidFill>
                  <a:srgbClr val="0070C0"/>
                </a:solidFill>
              </a:rPr>
              <a:t>is</a:t>
            </a:r>
            <a:r>
              <a:rPr lang="en-CA" dirty="0" smtClean="0"/>
              <a:t>. Most people, including philosophers do not tread into that “dark ocean”.</a:t>
            </a:r>
          </a:p>
          <a:p>
            <a:r>
              <a:rPr lang="en-CA" dirty="0" smtClean="0"/>
              <a:t>Metaphysics more important for what it </a:t>
            </a:r>
            <a:r>
              <a:rPr lang="en-CA" b="1" dirty="0" smtClean="0">
                <a:solidFill>
                  <a:srgbClr val="0070C0"/>
                </a:solidFill>
              </a:rPr>
              <a:t>does</a:t>
            </a:r>
            <a:r>
              <a:rPr lang="en-CA" dirty="0" smtClean="0"/>
              <a:t>. Implicitly it affects</a:t>
            </a:r>
          </a:p>
          <a:p>
            <a:pPr lvl="1"/>
            <a:r>
              <a:rPr lang="en-CA" dirty="0" smtClean="0"/>
              <a:t>How we view the world</a:t>
            </a:r>
          </a:p>
          <a:p>
            <a:pPr lvl="1"/>
            <a:r>
              <a:rPr lang="en-CA" dirty="0" smtClean="0"/>
              <a:t>How we reduce the world</a:t>
            </a:r>
          </a:p>
          <a:p>
            <a:pPr lvl="1"/>
            <a:r>
              <a:rPr lang="en-CA" dirty="0" smtClean="0"/>
              <a:t>How we create conceptual schemes for our sciences</a:t>
            </a:r>
          </a:p>
          <a:p>
            <a:r>
              <a:rPr lang="en-CA" dirty="0" smtClean="0"/>
              <a:t>Substance vs. Process Philosophy/Metaphysics</a:t>
            </a:r>
          </a:p>
          <a:p>
            <a:pPr lvl="1"/>
            <a:r>
              <a:rPr lang="en-CA" dirty="0" smtClean="0"/>
              <a:t>Computer Metaphor – </a:t>
            </a:r>
            <a:r>
              <a:rPr lang="en-CA" dirty="0" smtClean="0">
                <a:solidFill>
                  <a:srgbClr val="FF0000"/>
                </a:solidFill>
              </a:rPr>
              <a:t>ill understood</a:t>
            </a:r>
            <a:endParaRPr lang="en-CA" dirty="0">
              <a:solidFill>
                <a:srgbClr val="FF0000"/>
              </a:solidFill>
            </a:endParaRP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16</a:t>
            </a:fld>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all about Change</a:t>
            </a:r>
            <a:endParaRPr lang="en-CA" dirty="0"/>
          </a:p>
        </p:txBody>
      </p:sp>
      <p:sp>
        <p:nvSpPr>
          <p:cNvPr id="7" name="Text Placeholder 6"/>
          <p:cNvSpPr>
            <a:spLocks noGrp="1"/>
          </p:cNvSpPr>
          <p:nvPr>
            <p:ph type="body" idx="1"/>
          </p:nvPr>
        </p:nvSpPr>
        <p:spPr/>
        <p:txBody>
          <a:bodyPr/>
          <a:lstStyle/>
          <a:p>
            <a:r>
              <a:rPr lang="en-CA" dirty="0" smtClean="0"/>
              <a:t>Change causes change causes change causes change...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17</a:t>
            </a:fld>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Heraclitus (535-475 BC)</a:t>
            </a:r>
            <a:endParaRPr lang="en-CA" dirty="0"/>
          </a:p>
        </p:txBody>
      </p:sp>
      <p:sp>
        <p:nvSpPr>
          <p:cNvPr id="3" name="Content Placeholder 2"/>
          <p:cNvSpPr>
            <a:spLocks noGrp="1"/>
          </p:cNvSpPr>
          <p:nvPr>
            <p:ph idx="1"/>
          </p:nvPr>
        </p:nvSpPr>
        <p:spPr>
          <a:xfrm>
            <a:off x="3000364" y="1428736"/>
            <a:ext cx="6143636" cy="5143535"/>
          </a:xfrm>
        </p:spPr>
        <p:txBody>
          <a:bodyPr>
            <a:normAutofit/>
          </a:bodyPr>
          <a:lstStyle/>
          <a:p>
            <a:r>
              <a:rPr lang="en-CA" dirty="0" smtClean="0"/>
              <a:t>Father of Process Metaphysics/Philosophy</a:t>
            </a:r>
          </a:p>
          <a:p>
            <a:r>
              <a:rPr lang="en-CA" dirty="0" smtClean="0"/>
              <a:t>Aphorisms</a:t>
            </a:r>
          </a:p>
          <a:p>
            <a:pPr lvl="1"/>
            <a:r>
              <a:rPr lang="en-CA" dirty="0" smtClean="0"/>
              <a:t>“Everything is in a state of flux”</a:t>
            </a:r>
          </a:p>
          <a:p>
            <a:pPr lvl="1"/>
            <a:r>
              <a:rPr lang="en-CA" dirty="0" smtClean="0"/>
              <a:t>“The only constant is change”</a:t>
            </a:r>
          </a:p>
          <a:p>
            <a:pPr lvl="1"/>
            <a:r>
              <a:rPr lang="en-CA" dirty="0" smtClean="0"/>
              <a:t>“All things are one”</a:t>
            </a:r>
          </a:p>
          <a:p>
            <a:pPr lvl="2"/>
            <a:r>
              <a:rPr lang="en-CA" dirty="0" smtClean="0"/>
              <a:t>All things change at the same time and affect each other</a:t>
            </a:r>
          </a:p>
          <a:p>
            <a:pPr lvl="1"/>
            <a:r>
              <a:rPr lang="en-CA" dirty="0" smtClean="0"/>
              <a:t>Unity of opposites</a:t>
            </a:r>
          </a:p>
          <a:p>
            <a:pPr lvl="2"/>
            <a:r>
              <a:rPr lang="en-CA" dirty="0" smtClean="0"/>
              <a:t>Equilibrium</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18</a:t>
            </a:fld>
            <a:endParaRPr lang="en-CA" dirty="0"/>
          </a:p>
        </p:txBody>
      </p:sp>
      <p:pic>
        <p:nvPicPr>
          <p:cNvPr id="7" name="Picture 6" descr="heraclitus @ optionality.net.jpg"/>
          <p:cNvPicPr>
            <a:picLocks noChangeAspect="1"/>
          </p:cNvPicPr>
          <p:nvPr/>
        </p:nvPicPr>
        <p:blipFill>
          <a:blip r:embed="rId3"/>
          <a:srcRect l="31933" r="21230" b="36207"/>
          <a:stretch>
            <a:fillRect/>
          </a:stretch>
        </p:blipFill>
        <p:spPr>
          <a:xfrm>
            <a:off x="264146" y="1756186"/>
            <a:ext cx="2736218" cy="460177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Process Metaphysics Failed – Why?</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Change based worldview failed</a:t>
            </a:r>
            <a:endParaRPr lang="en-CA" b="1" dirty="0" smtClean="0"/>
          </a:p>
          <a:p>
            <a:r>
              <a:rPr lang="en-CA" dirty="0" smtClean="0"/>
              <a:t>Heraclitus  known as “The Obscure”</a:t>
            </a:r>
          </a:p>
          <a:p>
            <a:r>
              <a:rPr lang="en-CA" dirty="0" smtClean="0"/>
              <a:t>Dynamics  is more complicated than statics (even today)</a:t>
            </a:r>
          </a:p>
          <a:p>
            <a:r>
              <a:rPr lang="en-CA" dirty="0" smtClean="0"/>
              <a:t>Change is full of paradoxes</a:t>
            </a:r>
          </a:p>
          <a:p>
            <a:r>
              <a:rPr lang="en-CA" dirty="0" smtClean="0"/>
              <a:t>No ability to measure change (speed)</a:t>
            </a:r>
          </a:p>
          <a:p>
            <a:r>
              <a:rPr lang="en-CA" dirty="0" smtClean="0"/>
              <a:t>No formalism</a:t>
            </a:r>
          </a:p>
          <a:p>
            <a:r>
              <a:rPr lang="en-CA" dirty="0" smtClean="0"/>
              <a:t>Mystical</a:t>
            </a:r>
          </a:p>
          <a:p>
            <a:pPr lvl="1"/>
            <a:r>
              <a:rPr lang="en-CA" dirty="0" smtClean="0"/>
              <a:t>Similarities to Eastern Philosophies/Religions (Taoism, Buddhism)</a:t>
            </a:r>
          </a:p>
          <a:p>
            <a:pPr lvl="1"/>
            <a:r>
              <a:rPr lang="en-CA" dirty="0" smtClean="0"/>
              <a:t>Aphorisms reflective rather than prescriptive</a:t>
            </a:r>
          </a:p>
          <a:p>
            <a:pPr lvl="2"/>
            <a:r>
              <a:rPr lang="en-CA" dirty="0" smtClean="0"/>
              <a:t>“You can never step into the same river twice”</a:t>
            </a:r>
          </a:p>
          <a:p>
            <a:pPr lvl="2"/>
            <a:r>
              <a:rPr lang="en-CA" dirty="0" smtClean="0"/>
              <a:t>Harder to grasp, easily misunderstood</a:t>
            </a:r>
          </a:p>
          <a:p>
            <a:pPr lvl="1"/>
            <a:r>
              <a:rPr lang="en-CA" dirty="0" smtClean="0"/>
              <a:t>Internal Orientation</a:t>
            </a:r>
          </a:p>
          <a:p>
            <a:pPr lvl="2"/>
            <a:r>
              <a:rPr lang="en-CA" dirty="0" smtClean="0"/>
              <a:t>How to see the world, vs. what is in the world</a:t>
            </a:r>
          </a:p>
          <a:p>
            <a:pPr lvl="2"/>
            <a:r>
              <a:rPr lang="en-CA" dirty="0" smtClean="0"/>
              <a:t>Much like enlightenment</a:t>
            </a:r>
          </a:p>
          <a:p>
            <a:pPr lvl="2"/>
            <a:r>
              <a:rPr lang="en-CA" dirty="0" smtClean="0"/>
              <a:t>However, still focused about the world vs. internal well being.</a:t>
            </a:r>
          </a:p>
          <a:p>
            <a:pPr lvl="2"/>
            <a:r>
              <a:rPr lang="en-CA" dirty="0" smtClean="0"/>
              <a:t>In actuality, an ontological scheme for reducing the world, i.e., a metaphysics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19</a:t>
            </a:fld>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a:t>
            </a:fld>
            <a:endParaRPr lang="en-CA" dirty="0"/>
          </a:p>
        </p:txBody>
      </p:sp>
      <p:graphicFrame>
        <p:nvGraphicFramePr>
          <p:cNvPr id="8" name="Content Placeholder 7"/>
          <p:cNvGraphicFramePr>
            <a:graphicFrameLocks noGrp="1"/>
          </p:cNvGraphicFramePr>
          <p:nvPr>
            <p:ph idx="1"/>
          </p:nvPr>
        </p:nvGraphicFramePr>
        <p:xfrm>
          <a:off x="3428992" y="1643050"/>
          <a:ext cx="5357850" cy="4500590"/>
        </p:xfrm>
        <a:graphic>
          <a:graphicData uri="http://schemas.openxmlformats.org/drawingml/2006/table">
            <a:tbl>
              <a:tblPr firstRow="1" bandRow="1">
                <a:tableStyleId>{5C22544A-7EE6-4342-B048-85BDC9FD1C3A}</a:tableStyleId>
              </a:tblPr>
              <a:tblGrid>
                <a:gridCol w="1977869"/>
                <a:gridCol w="3379981"/>
              </a:tblGrid>
              <a:tr h="450059">
                <a:tc>
                  <a:txBody>
                    <a:bodyPr/>
                    <a:lstStyle/>
                    <a:p>
                      <a:r>
                        <a:rPr lang="en-CA" dirty="0" smtClean="0"/>
                        <a:t>Time  (pm)</a:t>
                      </a:r>
                      <a:endParaRPr lang="en-CA" dirty="0"/>
                    </a:p>
                  </a:txBody>
                  <a:tcPr marT="0" marB="0"/>
                </a:tc>
                <a:tc>
                  <a:txBody>
                    <a:bodyPr/>
                    <a:lstStyle/>
                    <a:p>
                      <a:pPr algn="l"/>
                      <a:r>
                        <a:rPr lang="en-CA" dirty="0" smtClean="0"/>
                        <a:t>Item</a:t>
                      </a:r>
                      <a:endParaRPr lang="en-CA" dirty="0"/>
                    </a:p>
                  </a:txBody>
                  <a:tcPr marT="0" marB="0"/>
                </a:tc>
              </a:tr>
              <a:tr h="450059">
                <a:tc>
                  <a:txBody>
                    <a:bodyPr/>
                    <a:lstStyle/>
                    <a:p>
                      <a:pPr algn="ctr"/>
                      <a:r>
                        <a:rPr lang="en-CA" dirty="0" smtClean="0"/>
                        <a:t>1:00</a:t>
                      </a:r>
                      <a:endParaRPr lang="en-CA" dirty="0"/>
                    </a:p>
                  </a:txBody>
                  <a:tcPr marT="0" marB="0"/>
                </a:tc>
                <a:tc>
                  <a:txBody>
                    <a:bodyPr/>
                    <a:lstStyle/>
                    <a:p>
                      <a:pPr algn="l"/>
                      <a:r>
                        <a:rPr lang="en-CA" dirty="0" smtClean="0"/>
                        <a:t>Start</a:t>
                      </a:r>
                      <a:endParaRPr lang="en-CA" dirty="0"/>
                    </a:p>
                  </a:txBody>
                  <a:tcPr marT="0" marB="0"/>
                </a:tc>
              </a:tr>
              <a:tr h="450059">
                <a:tc>
                  <a:txBody>
                    <a:bodyPr/>
                    <a:lstStyle/>
                    <a:p>
                      <a:pPr algn="ctr"/>
                      <a:endParaRPr lang="en-CA" dirty="0"/>
                    </a:p>
                  </a:txBody>
                  <a:tcPr marT="0" marB="0"/>
                </a:tc>
                <a:tc>
                  <a:txBody>
                    <a:bodyPr/>
                    <a:lstStyle/>
                    <a:p>
                      <a:pPr algn="l"/>
                      <a:r>
                        <a:rPr lang="en-CA" dirty="0" smtClean="0"/>
                        <a:t>Problem Statement</a:t>
                      </a:r>
                      <a:endParaRPr lang="en-CA" dirty="0"/>
                    </a:p>
                  </a:txBody>
                  <a:tcPr marT="0" marB="0"/>
                </a:tc>
              </a:tr>
              <a:tr h="450059">
                <a:tc>
                  <a:txBody>
                    <a:bodyPr/>
                    <a:lstStyle/>
                    <a:p>
                      <a:pPr algn="ctr"/>
                      <a:endParaRPr lang="en-CA" dirty="0"/>
                    </a:p>
                  </a:txBody>
                  <a:tcPr marT="0" marB="0"/>
                </a:tc>
                <a:tc>
                  <a:txBody>
                    <a:bodyPr/>
                    <a:lstStyle/>
                    <a:p>
                      <a:pPr algn="l"/>
                      <a:r>
                        <a:rPr lang="en-CA" dirty="0" smtClean="0"/>
                        <a:t>Line of Argument</a:t>
                      </a:r>
                      <a:endParaRPr lang="en-CA" dirty="0" smtClean="0"/>
                    </a:p>
                  </a:txBody>
                  <a:tcPr marT="0" marB="0"/>
                </a:tc>
              </a:tr>
              <a:tr h="450059">
                <a:tc>
                  <a:txBody>
                    <a:bodyPr/>
                    <a:lstStyle/>
                    <a:p>
                      <a:pPr algn="ctr"/>
                      <a:endParaRPr lang="en-CA" dirty="0"/>
                    </a:p>
                  </a:txBody>
                  <a:tcPr marT="0" marB="0"/>
                </a:tc>
                <a:tc>
                  <a:txBody>
                    <a:bodyPr/>
                    <a:lstStyle/>
                    <a:p>
                      <a:pPr algn="l"/>
                      <a:r>
                        <a:rPr lang="en-CA" dirty="0" smtClean="0"/>
                        <a:t>Frustrations </a:t>
                      </a:r>
                      <a:r>
                        <a:rPr lang="en-CA" dirty="0" smtClean="0">
                          <a:sym typeface="Wingdings" pitchFamily="2" charset="2"/>
                        </a:rPr>
                        <a:t></a:t>
                      </a:r>
                      <a:r>
                        <a:rPr lang="en-CA" dirty="0" smtClean="0"/>
                        <a:t> Topic</a:t>
                      </a:r>
                      <a:endParaRPr lang="en-CA" dirty="0" smtClean="0"/>
                    </a:p>
                  </a:txBody>
                  <a:tcPr marT="0" marB="0"/>
                </a:tc>
              </a:tr>
              <a:tr h="450059">
                <a:tc>
                  <a:txBody>
                    <a:bodyPr/>
                    <a:lstStyle/>
                    <a:p>
                      <a:pPr algn="ctr"/>
                      <a:endParaRPr lang="en-CA" dirty="0"/>
                    </a:p>
                  </a:txBody>
                  <a:tcPr marT="0" marB="0"/>
                </a:tc>
                <a:tc>
                  <a:txBody>
                    <a:bodyPr/>
                    <a:lstStyle/>
                    <a:p>
                      <a:pPr algn="l"/>
                      <a:r>
                        <a:rPr lang="en-CA" dirty="0" smtClean="0"/>
                        <a:t>Show</a:t>
                      </a:r>
                      <a:endParaRPr lang="en-CA" dirty="0" smtClean="0"/>
                    </a:p>
                  </a:txBody>
                  <a:tcPr marT="0" marB="0"/>
                </a:tc>
              </a:tr>
              <a:tr h="450059">
                <a:tc>
                  <a:txBody>
                    <a:bodyPr/>
                    <a:lstStyle/>
                    <a:p>
                      <a:pPr algn="ctr"/>
                      <a:endParaRPr lang="en-CA" dirty="0"/>
                    </a:p>
                  </a:txBody>
                  <a:tcPr marT="0" marB="0"/>
                </a:tc>
                <a:tc>
                  <a:txBody>
                    <a:bodyPr/>
                    <a:lstStyle/>
                    <a:p>
                      <a:pPr algn="l"/>
                      <a:r>
                        <a:rPr lang="en-CA" dirty="0" smtClean="0"/>
                        <a:t>Background Info</a:t>
                      </a:r>
                      <a:endParaRPr lang="en-CA" dirty="0" smtClean="0"/>
                    </a:p>
                  </a:txBody>
                  <a:tcPr marT="0" marB="0"/>
                </a:tc>
              </a:tr>
              <a:tr h="450059">
                <a:tc>
                  <a:txBody>
                    <a:bodyPr/>
                    <a:lstStyle/>
                    <a:p>
                      <a:pPr algn="ctr"/>
                      <a:endParaRPr lang="en-CA" dirty="0"/>
                    </a:p>
                  </a:txBody>
                  <a:tcPr marT="0" marB="0"/>
                </a:tc>
                <a:tc>
                  <a:txBody>
                    <a:bodyPr/>
                    <a:lstStyle/>
                    <a:p>
                      <a:pPr algn="l"/>
                      <a:r>
                        <a:rPr lang="en-CA" dirty="0" smtClean="0"/>
                        <a:t>Main Presentation</a:t>
                      </a:r>
                      <a:endParaRPr lang="en-CA" dirty="0" smtClean="0"/>
                    </a:p>
                  </a:txBody>
                  <a:tcPr marT="0" marB="0"/>
                </a:tc>
              </a:tr>
              <a:tr h="450059">
                <a:tc>
                  <a:txBody>
                    <a:bodyPr/>
                    <a:lstStyle/>
                    <a:p>
                      <a:pPr algn="ctr"/>
                      <a:r>
                        <a:rPr lang="en-CA" dirty="0" smtClean="0"/>
                        <a:t>2:10</a:t>
                      </a:r>
                      <a:endParaRPr lang="en-CA" dirty="0"/>
                    </a:p>
                  </a:txBody>
                  <a:tcPr marT="0" marB="0"/>
                </a:tc>
                <a:tc>
                  <a:txBody>
                    <a:bodyPr/>
                    <a:lstStyle/>
                    <a:p>
                      <a:pPr algn="l"/>
                      <a:r>
                        <a:rPr lang="en-CA" dirty="0" smtClean="0"/>
                        <a:t>Q &amp; A</a:t>
                      </a:r>
                      <a:endParaRPr lang="en-CA" dirty="0" smtClean="0"/>
                    </a:p>
                  </a:txBody>
                  <a:tcPr marT="0" marB="0"/>
                </a:tc>
              </a:tr>
              <a:tr h="450059">
                <a:tc>
                  <a:txBody>
                    <a:bodyPr/>
                    <a:lstStyle/>
                    <a:p>
                      <a:pPr algn="ctr"/>
                      <a:r>
                        <a:rPr lang="en-CA" dirty="0" smtClean="0"/>
                        <a:t>2:30</a:t>
                      </a:r>
                      <a:endParaRPr lang="en-CA" dirty="0"/>
                    </a:p>
                  </a:txBody>
                  <a:tcPr marT="0" marB="0"/>
                </a:tc>
                <a:tc>
                  <a:txBody>
                    <a:bodyPr/>
                    <a:lstStyle/>
                    <a:p>
                      <a:pPr algn="l"/>
                      <a:r>
                        <a:rPr lang="en-CA" dirty="0" smtClean="0"/>
                        <a:t>Discussion @ Mike’s</a:t>
                      </a:r>
                    </a:p>
                  </a:txBody>
                  <a:tcPr marT="0" marB="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Then Current Mathematics</a:t>
            </a:r>
            <a:endParaRPr lang="en-CA" dirty="0"/>
          </a:p>
        </p:txBody>
      </p:sp>
      <p:sp>
        <p:nvSpPr>
          <p:cNvPr id="3" name="Content Placeholder 2"/>
          <p:cNvSpPr>
            <a:spLocks noGrp="1"/>
          </p:cNvSpPr>
          <p:nvPr>
            <p:ph idx="1"/>
          </p:nvPr>
        </p:nvSpPr>
        <p:spPr>
          <a:xfrm>
            <a:off x="0" y="1428736"/>
            <a:ext cx="7715272" cy="5143535"/>
          </a:xfrm>
        </p:spPr>
        <p:txBody>
          <a:bodyPr/>
          <a:lstStyle/>
          <a:p>
            <a:r>
              <a:rPr lang="en-CA" dirty="0" smtClean="0">
                <a:hlinkClick r:id="rId3"/>
              </a:rPr>
              <a:t>Pythagoras</a:t>
            </a:r>
            <a:r>
              <a:rPr lang="en-CA" dirty="0" smtClean="0"/>
              <a:t> (580-490BC)</a:t>
            </a:r>
          </a:p>
          <a:p>
            <a:r>
              <a:rPr lang="en-CA" dirty="0" smtClean="0"/>
              <a:t>Based on Geometry</a:t>
            </a:r>
          </a:p>
          <a:p>
            <a:r>
              <a:rPr lang="en-CA" dirty="0" smtClean="0"/>
              <a:t>Ratios of lengths of string</a:t>
            </a:r>
          </a:p>
          <a:p>
            <a:pPr lvl="1"/>
            <a:r>
              <a:rPr lang="en-CA" dirty="0" smtClean="0"/>
              <a:t>Rational Numbers (Fractions)</a:t>
            </a:r>
          </a:p>
          <a:p>
            <a:r>
              <a:rPr lang="en-CA" dirty="0" smtClean="0"/>
              <a:t>Theorem: c</a:t>
            </a:r>
            <a:r>
              <a:rPr lang="en-CA" baseline="30000" dirty="0" smtClean="0"/>
              <a:t>2</a:t>
            </a:r>
            <a:r>
              <a:rPr lang="en-CA" dirty="0" smtClean="0"/>
              <a:t> = a</a:t>
            </a:r>
            <a:r>
              <a:rPr lang="en-CA" baseline="30000" dirty="0" smtClean="0"/>
              <a:t>2</a:t>
            </a:r>
            <a:r>
              <a:rPr lang="en-CA" dirty="0" smtClean="0"/>
              <a:t> + b</a:t>
            </a:r>
            <a:r>
              <a:rPr lang="en-CA" baseline="30000" dirty="0" smtClean="0"/>
              <a:t>2</a:t>
            </a:r>
            <a:endParaRPr lang="en-CA" baseline="30000"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20</a:t>
            </a:fld>
            <a:endParaRPr lang="en-CA" dirty="0"/>
          </a:p>
        </p:txBody>
      </p:sp>
      <p:pic>
        <p:nvPicPr>
          <p:cNvPr id="7" name="Picture 6" descr="250px-Pythagorean.svg.png"/>
          <p:cNvPicPr>
            <a:picLocks noChangeAspect="1"/>
          </p:cNvPicPr>
          <p:nvPr/>
        </p:nvPicPr>
        <p:blipFill>
          <a:blip r:embed="rId4"/>
          <a:stretch>
            <a:fillRect/>
          </a:stretch>
        </p:blipFill>
        <p:spPr>
          <a:xfrm>
            <a:off x="6548468" y="1643050"/>
            <a:ext cx="2381250" cy="18954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Speed at Heraclitus Time?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21</a:t>
            </a:fld>
            <a:endParaRPr lang="en-CA" dirty="0"/>
          </a:p>
        </p:txBody>
      </p:sp>
      <p:sp>
        <p:nvSpPr>
          <p:cNvPr id="7" name="TextBox 6"/>
          <p:cNvSpPr txBox="1"/>
          <p:nvPr/>
        </p:nvSpPr>
        <p:spPr>
          <a:xfrm>
            <a:off x="142844" y="3915795"/>
            <a:ext cx="6643734" cy="584775"/>
          </a:xfrm>
          <a:prstGeom prst="rect">
            <a:avLst/>
          </a:prstGeom>
          <a:noFill/>
        </p:spPr>
        <p:txBody>
          <a:bodyPr wrap="square" rtlCol="0">
            <a:spAutoFit/>
          </a:bodyPr>
          <a:lstStyle/>
          <a:p>
            <a:r>
              <a:rPr lang="en-CA" sz="3200" dirty="0" err="1" smtClean="0"/>
              <a:t>RateOfChange</a:t>
            </a:r>
            <a:r>
              <a:rPr lang="en-CA" sz="3200" dirty="0" smtClean="0"/>
              <a:t> = 201.345 units/second</a:t>
            </a:r>
            <a:endParaRPr lang="en-CA" sz="3200" dirty="0"/>
          </a:p>
        </p:txBody>
      </p:sp>
      <p:cxnSp>
        <p:nvCxnSpPr>
          <p:cNvPr id="10" name="Straight Arrow Connector 9"/>
          <p:cNvCxnSpPr>
            <a:stCxn id="16" idx="1"/>
          </p:cNvCxnSpPr>
          <p:nvPr/>
        </p:nvCxnSpPr>
        <p:spPr>
          <a:xfrm rot="10800000" flipV="1">
            <a:off x="6000760" y="2873205"/>
            <a:ext cx="1000132" cy="11272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3" idx="3"/>
          </p:cNvCxnSpPr>
          <p:nvPr/>
        </p:nvCxnSpPr>
        <p:spPr>
          <a:xfrm>
            <a:off x="1785918" y="2393413"/>
            <a:ext cx="1571636" cy="17159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2844" y="1857364"/>
            <a:ext cx="1643074" cy="1072098"/>
          </a:xfrm>
          <a:prstGeom prst="roundRect">
            <a:avLst>
              <a:gd name="adj" fmla="val 39549"/>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spAutoFit/>
          </a:bodyPr>
          <a:lstStyle/>
          <a:p>
            <a:r>
              <a:rPr lang="en-CA" dirty="0" smtClean="0"/>
              <a:t>650AD: </a:t>
            </a:r>
            <a:r>
              <a:rPr lang="en-CA" dirty="0" smtClean="0">
                <a:hlinkClick r:id="rId3"/>
              </a:rPr>
              <a:t>Zero</a:t>
            </a:r>
            <a:r>
              <a:rPr lang="en-CA" dirty="0" smtClean="0"/>
              <a:t> first used in India</a:t>
            </a:r>
            <a:endParaRPr lang="en-CA" dirty="0"/>
          </a:p>
        </p:txBody>
      </p:sp>
      <p:sp>
        <p:nvSpPr>
          <p:cNvPr id="16" name="TextBox 15"/>
          <p:cNvSpPr txBox="1"/>
          <p:nvPr/>
        </p:nvSpPr>
        <p:spPr>
          <a:xfrm>
            <a:off x="7000892" y="1857364"/>
            <a:ext cx="1643074" cy="2031683"/>
          </a:xfrm>
          <a:prstGeom prst="roundRect">
            <a:avLst>
              <a:gd name="adj" fmla="val 39549"/>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spAutoFit/>
          </a:bodyPr>
          <a:lstStyle/>
          <a:p>
            <a:r>
              <a:rPr lang="en-CA" dirty="0" smtClean="0"/>
              <a:t>1670AD: Seconds measurable via </a:t>
            </a:r>
            <a:r>
              <a:rPr lang="en-CA" dirty="0" smtClean="0">
                <a:hlinkClick r:id="rId4"/>
              </a:rPr>
              <a:t>pendulum clock</a:t>
            </a:r>
            <a:endParaRPr lang="en-CA" dirty="0"/>
          </a:p>
        </p:txBody>
      </p:sp>
      <p:sp>
        <p:nvSpPr>
          <p:cNvPr id="21" name="TextBox 20"/>
          <p:cNvSpPr txBox="1"/>
          <p:nvPr/>
        </p:nvSpPr>
        <p:spPr>
          <a:xfrm>
            <a:off x="3000364" y="1928802"/>
            <a:ext cx="2643206" cy="1072098"/>
          </a:xfrm>
          <a:prstGeom prst="roundRect">
            <a:avLst>
              <a:gd name="adj" fmla="val 39549"/>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spAutoFit/>
          </a:bodyPr>
          <a:lstStyle/>
          <a:p>
            <a:r>
              <a:rPr lang="en-CA" dirty="0" smtClean="0"/>
              <a:t>820AD: </a:t>
            </a:r>
            <a:r>
              <a:rPr lang="en-CA" dirty="0" smtClean="0">
                <a:hlinkClick r:id="rId5"/>
              </a:rPr>
              <a:t>Al-</a:t>
            </a:r>
            <a:r>
              <a:rPr lang="en-CA" dirty="0" err="1" smtClean="0">
                <a:hlinkClick r:id="rId5"/>
              </a:rPr>
              <a:t>Khwārizmī</a:t>
            </a:r>
            <a:r>
              <a:rPr lang="en-CA" dirty="0" smtClean="0"/>
              <a:t> introduces </a:t>
            </a:r>
            <a:r>
              <a:rPr lang="en-CA" dirty="0" smtClean="0">
                <a:hlinkClick r:id="rId6"/>
              </a:rPr>
              <a:t>decimal separator</a:t>
            </a:r>
            <a:r>
              <a:rPr lang="en-CA" dirty="0" smtClean="0"/>
              <a:t> in Iran</a:t>
            </a:r>
            <a:endParaRPr lang="en-CA" dirty="0"/>
          </a:p>
        </p:txBody>
      </p:sp>
      <p:cxnSp>
        <p:nvCxnSpPr>
          <p:cNvPr id="22" name="Straight Arrow Connector 21"/>
          <p:cNvCxnSpPr>
            <a:stCxn id="21" idx="2"/>
          </p:cNvCxnSpPr>
          <p:nvPr/>
        </p:nvCxnSpPr>
        <p:spPr>
          <a:xfrm rot="5400000">
            <a:off x="3375688" y="3339977"/>
            <a:ext cx="1285356" cy="6072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034" y="4500571"/>
            <a:ext cx="2286016" cy="2144197"/>
          </a:xfrm>
          <a:prstGeom prst="roundRect">
            <a:avLst>
              <a:gd name="adj" fmla="val 39549"/>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spAutoFit/>
          </a:bodyPr>
          <a:lstStyle/>
          <a:p>
            <a:r>
              <a:rPr lang="en-CA" dirty="0" smtClean="0"/>
              <a:t>~360BC: </a:t>
            </a:r>
            <a:r>
              <a:rPr lang="en-CA" dirty="0" err="1" smtClean="0">
                <a:hlinkClick r:id="rId7"/>
              </a:rPr>
              <a:t>Eudoxus</a:t>
            </a:r>
            <a:r>
              <a:rPr lang="en-CA" dirty="0" smtClean="0">
                <a:hlinkClick r:id="rId7"/>
              </a:rPr>
              <a:t> of Cnidus</a:t>
            </a:r>
            <a:r>
              <a:rPr lang="en-CA" dirty="0" smtClean="0"/>
              <a:t> handles </a:t>
            </a:r>
            <a:r>
              <a:rPr lang="en-CA" dirty="0" smtClean="0">
                <a:hlinkClick r:id="rId8"/>
              </a:rPr>
              <a:t>Incommensurable Magnitudes</a:t>
            </a:r>
            <a:r>
              <a:rPr lang="en-CA" dirty="0" smtClean="0"/>
              <a:t> (Irrationals - hints of infinity)</a:t>
            </a:r>
          </a:p>
        </p:txBody>
      </p:sp>
      <p:cxnSp>
        <p:nvCxnSpPr>
          <p:cNvPr id="33" name="Straight Arrow Connector 32"/>
          <p:cNvCxnSpPr>
            <a:stCxn id="32" idx="3"/>
          </p:cNvCxnSpPr>
          <p:nvPr/>
        </p:nvCxnSpPr>
        <p:spPr>
          <a:xfrm flipV="1">
            <a:off x="2786050" y="5072076"/>
            <a:ext cx="928694" cy="5005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rot="5400000">
            <a:off x="3500430" y="4143380"/>
            <a:ext cx="500066" cy="121444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Speed/Time Measurement</a:t>
            </a:r>
            <a:endParaRPr lang="en-CA" dirty="0"/>
          </a:p>
        </p:txBody>
      </p:sp>
      <p:sp>
        <p:nvSpPr>
          <p:cNvPr id="3" name="Content Placeholder 2"/>
          <p:cNvSpPr>
            <a:spLocks noGrp="1"/>
          </p:cNvSpPr>
          <p:nvPr>
            <p:ph idx="1"/>
          </p:nvPr>
        </p:nvSpPr>
        <p:spPr>
          <a:xfrm>
            <a:off x="2000232" y="1428736"/>
            <a:ext cx="7143768" cy="5143535"/>
          </a:xfrm>
        </p:spPr>
        <p:txBody>
          <a:bodyPr>
            <a:normAutofit lnSpcReduction="10000"/>
          </a:bodyPr>
          <a:lstStyle/>
          <a:p>
            <a:r>
              <a:rPr lang="en-CA" dirty="0" smtClean="0"/>
              <a:t>1475: </a:t>
            </a:r>
            <a:r>
              <a:rPr lang="en-CA" dirty="0" smtClean="0">
                <a:hlinkClick r:id="rId2"/>
              </a:rPr>
              <a:t>Pocket Watch</a:t>
            </a:r>
            <a:r>
              <a:rPr lang="en-CA" dirty="0" smtClean="0"/>
              <a:t> with minute hand</a:t>
            </a:r>
          </a:p>
          <a:p>
            <a:r>
              <a:rPr lang="en-CA" dirty="0" smtClean="0"/>
              <a:t>1670: </a:t>
            </a:r>
            <a:r>
              <a:rPr lang="en-CA" dirty="0" smtClean="0">
                <a:hlinkClick r:id="rId3"/>
              </a:rPr>
              <a:t>Pendulum clock</a:t>
            </a:r>
            <a:r>
              <a:rPr lang="en-CA" dirty="0" smtClean="0"/>
              <a:t> with </a:t>
            </a:r>
            <a:r>
              <a:rPr lang="en-CA" dirty="0" smtClean="0">
                <a:hlinkClick r:id="rId4"/>
              </a:rPr>
              <a:t>second</a:t>
            </a:r>
            <a:r>
              <a:rPr lang="en-CA" dirty="0" smtClean="0"/>
              <a:t> hand</a:t>
            </a:r>
          </a:p>
          <a:p>
            <a:r>
              <a:rPr lang="en-CA" dirty="0" smtClean="0"/>
              <a:t>1761: </a:t>
            </a:r>
            <a:r>
              <a:rPr lang="en-CA" dirty="0" smtClean="0">
                <a:hlinkClick r:id="rId5"/>
              </a:rPr>
              <a:t>Marine Chronometer</a:t>
            </a:r>
            <a:r>
              <a:rPr lang="en-CA" dirty="0" smtClean="0"/>
              <a:t> (for longitude)</a:t>
            </a:r>
          </a:p>
          <a:p>
            <a:r>
              <a:rPr lang="en-CA" dirty="0" smtClean="0">
                <a:hlinkClick r:id="rId6"/>
              </a:rPr>
              <a:t>1821</a:t>
            </a:r>
            <a:r>
              <a:rPr lang="en-CA" dirty="0" smtClean="0"/>
              <a:t>: </a:t>
            </a:r>
            <a:r>
              <a:rPr lang="en-CA" dirty="0" smtClean="0">
                <a:hlinkClick r:id="rId7"/>
              </a:rPr>
              <a:t>Chronograph</a:t>
            </a:r>
            <a:r>
              <a:rPr lang="en-CA" dirty="0" smtClean="0"/>
              <a:t> (timekeeping + </a:t>
            </a:r>
            <a:r>
              <a:rPr lang="en-CA" dirty="0" smtClean="0">
                <a:solidFill>
                  <a:srgbClr val="00B050"/>
                </a:solidFill>
              </a:rPr>
              <a:t>stopwatch</a:t>
            </a:r>
            <a:r>
              <a:rPr lang="en-CA" dirty="0" smtClean="0"/>
              <a:t>)</a:t>
            </a:r>
          </a:p>
          <a:p>
            <a:r>
              <a:rPr lang="en-CA" dirty="0" smtClean="0"/>
              <a:t>1888: </a:t>
            </a:r>
            <a:r>
              <a:rPr lang="en-CA" dirty="0" smtClean="0">
                <a:hlinkClick r:id="rId8"/>
              </a:rPr>
              <a:t>Speedometer</a:t>
            </a:r>
            <a:r>
              <a:rPr lang="en-CA" dirty="0" smtClean="0"/>
              <a:t> invented (+- 10%)</a:t>
            </a:r>
          </a:p>
          <a:p>
            <a:r>
              <a:rPr lang="en-CA" dirty="0" smtClean="0">
                <a:hlinkClick r:id="rId6"/>
              </a:rPr>
              <a:t>1910</a:t>
            </a:r>
            <a:r>
              <a:rPr lang="en-CA" dirty="0" smtClean="0"/>
              <a:t>: </a:t>
            </a:r>
            <a:r>
              <a:rPr lang="en-CA" dirty="0" smtClean="0">
                <a:hlinkClick r:id="rId7"/>
              </a:rPr>
              <a:t>Chronograph</a:t>
            </a:r>
            <a:r>
              <a:rPr lang="en-CA" dirty="0" smtClean="0"/>
              <a:t> in wristwatch</a:t>
            </a:r>
          </a:p>
          <a:p>
            <a:r>
              <a:rPr lang="en-CA" dirty="0" smtClean="0"/>
              <a:t>1967: </a:t>
            </a:r>
            <a:r>
              <a:rPr lang="en-CA" dirty="0" smtClean="0">
                <a:hlinkClick r:id="rId9"/>
              </a:rPr>
              <a:t>Quartz Clock</a:t>
            </a:r>
            <a:r>
              <a:rPr lang="en-CA" dirty="0" smtClean="0"/>
              <a:t> (Japan) (1/100</a:t>
            </a:r>
            <a:r>
              <a:rPr lang="en-CA" baseline="30000" dirty="0" smtClean="0"/>
              <a:t>th</a:t>
            </a:r>
            <a:r>
              <a:rPr lang="en-CA" dirty="0" smtClean="0"/>
              <a:t> second, </a:t>
            </a:r>
            <a:r>
              <a:rPr lang="en-CA" dirty="0" smtClean="0">
                <a:hlinkClick r:id="rId10"/>
              </a:rPr>
              <a:t>stopwatch</a:t>
            </a:r>
            <a:r>
              <a:rPr lang="en-CA" dirty="0" smtClean="0"/>
              <a:t> for sports racing)</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22</a:t>
            </a:fld>
            <a:endParaRPr lang="en-CA" dirty="0"/>
          </a:p>
        </p:txBody>
      </p:sp>
      <p:pic>
        <p:nvPicPr>
          <p:cNvPr id="8" name="Picture 7" descr="Speedometer @ Wikipedia.gif"/>
          <p:cNvPicPr>
            <a:picLocks noChangeAspect="1"/>
          </p:cNvPicPr>
          <p:nvPr/>
        </p:nvPicPr>
        <p:blipFill>
          <a:blip r:embed="rId11"/>
          <a:stretch>
            <a:fillRect/>
          </a:stretch>
        </p:blipFill>
        <p:spPr>
          <a:xfrm>
            <a:off x="-32" y="1500213"/>
            <a:ext cx="2095500" cy="2619375"/>
          </a:xfrm>
          <a:prstGeom prst="rect">
            <a:avLst/>
          </a:prstGeom>
        </p:spPr>
      </p:pic>
      <p:pic>
        <p:nvPicPr>
          <p:cNvPr id="9" name="Picture 8" descr="Stopwatch @ Wikipedia.jpg"/>
          <p:cNvPicPr>
            <a:picLocks noChangeAspect="1"/>
          </p:cNvPicPr>
          <p:nvPr/>
        </p:nvPicPr>
        <p:blipFill>
          <a:blip r:embed="rId12"/>
          <a:stretch>
            <a:fillRect/>
          </a:stretch>
        </p:blipFill>
        <p:spPr>
          <a:xfrm>
            <a:off x="0" y="4177906"/>
            <a:ext cx="2000232" cy="241982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Zeno of Elea (490–430 BC)</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Motion Paradoxes</a:t>
            </a:r>
          </a:p>
          <a:p>
            <a:pPr lvl="1"/>
            <a:r>
              <a:rPr lang="en-CA" dirty="0" smtClean="0"/>
              <a:t>Infinite algorithm by dividing up time</a:t>
            </a:r>
          </a:p>
          <a:p>
            <a:pPr lvl="2"/>
            <a:r>
              <a:rPr lang="en-CA" dirty="0" smtClean="0"/>
              <a:t>Achilles and the Tortoise - You cannot overtake something slower</a:t>
            </a:r>
          </a:p>
          <a:p>
            <a:pPr lvl="3"/>
            <a:r>
              <a:rPr lang="en-CA" dirty="0" smtClean="0"/>
              <a:t>{1/2, 3/4, 7/8, 15/16, 31/32, ...}</a:t>
            </a:r>
          </a:p>
          <a:p>
            <a:pPr lvl="2"/>
            <a:r>
              <a:rPr lang="en-CA" dirty="0" smtClean="0"/>
              <a:t>Dichotomy Paradox - You cannot move</a:t>
            </a:r>
          </a:p>
          <a:p>
            <a:pPr lvl="3"/>
            <a:r>
              <a:rPr lang="en-CA" dirty="0" smtClean="0"/>
              <a:t>{..., 1/32, 1/16, 1/8, 1/4, ½, 1}</a:t>
            </a:r>
          </a:p>
          <a:p>
            <a:pPr lvl="1"/>
            <a:r>
              <a:rPr lang="en-CA" dirty="0" smtClean="0"/>
              <a:t>Infinite algorithm by dividing up space</a:t>
            </a:r>
          </a:p>
          <a:p>
            <a:pPr lvl="2"/>
            <a:r>
              <a:rPr lang="en-CA" dirty="0" smtClean="0"/>
              <a:t>Arrow Paradox – Flying arrow is motionless</a:t>
            </a:r>
          </a:p>
          <a:p>
            <a:pPr lvl="3"/>
            <a:r>
              <a:rPr lang="en-CA" dirty="0" smtClean="0"/>
              <a:t>Motion requires a change of position. At any instant (think snapshot) of time, a moving arrow can only move to where it is, or to where it isn’t. It cannot move to where it isn’t, as we are in one instant of time, and it cannot move to where it is, because it is already there and we said the arrow is in motion. Therefore it never moves at any time.</a:t>
            </a:r>
            <a:r>
              <a:rPr lang="en-CA" dirty="0" smtClean="0">
                <a:solidFill>
                  <a:srgbClr val="FF0000"/>
                </a:solidFill>
              </a:rPr>
              <a:t> [What dichotomous  fallacies?]</a:t>
            </a:r>
          </a:p>
          <a:p>
            <a:r>
              <a:rPr lang="en-CA" dirty="0" smtClean="0"/>
              <a:t>Change is full of paradoxes, infinities and infinitesimals (time/space) that we do not understand, so lets focus on substance</a:t>
            </a:r>
          </a:p>
          <a:p>
            <a:pPr lvl="1"/>
            <a:r>
              <a:rPr lang="en-CA" dirty="0" smtClean="0"/>
              <a:t>Plato (428-347BC) did just that with his Theory of Forms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23</a:t>
            </a:fld>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Zeno Interpreted Today</a:t>
            </a:r>
            <a:endParaRPr lang="en-CA" dirty="0"/>
          </a:p>
        </p:txBody>
      </p:sp>
      <p:sp>
        <p:nvSpPr>
          <p:cNvPr id="3" name="Content Placeholder 2"/>
          <p:cNvSpPr>
            <a:spLocks noGrp="1"/>
          </p:cNvSpPr>
          <p:nvPr>
            <p:ph idx="1"/>
          </p:nvPr>
        </p:nvSpPr>
        <p:spPr/>
        <p:txBody>
          <a:bodyPr>
            <a:normAutofit fontScale="62500" lnSpcReduction="20000"/>
          </a:bodyPr>
          <a:lstStyle/>
          <a:p>
            <a:r>
              <a:rPr lang="en-CA" dirty="0" smtClean="0"/>
              <a:t>About discrete vs. continuous</a:t>
            </a:r>
          </a:p>
          <a:p>
            <a:r>
              <a:rPr lang="en-CA" dirty="0" smtClean="0"/>
              <a:t>Although </a:t>
            </a:r>
            <a:r>
              <a:rPr lang="en-CA" dirty="0" smtClean="0"/>
              <a:t>we have the tools to mathematically handle the </a:t>
            </a:r>
            <a:r>
              <a:rPr lang="en-CA" b="1" dirty="0" smtClean="0">
                <a:solidFill>
                  <a:srgbClr val="0070C0"/>
                </a:solidFill>
              </a:rPr>
              <a:t>net computed result </a:t>
            </a:r>
            <a:r>
              <a:rPr lang="en-CA" dirty="0" smtClean="0"/>
              <a:t>of infinite series, the bottom line is that any algorithm with an infinite number of steps must </a:t>
            </a:r>
            <a:r>
              <a:rPr lang="en-CA" b="1" dirty="0" smtClean="0">
                <a:solidFill>
                  <a:srgbClr val="0070C0"/>
                </a:solidFill>
              </a:rPr>
              <a:t>operationally </a:t>
            </a:r>
            <a:r>
              <a:rPr lang="en-CA" dirty="0" smtClean="0"/>
              <a:t>take an infinite amount of time as Zeno intuited.</a:t>
            </a:r>
          </a:p>
          <a:p>
            <a:pPr lvl="1"/>
            <a:r>
              <a:rPr lang="en-CA" dirty="0" smtClean="0"/>
              <a:t>Mathematical or computational equivalence does not equate to operational (nor metaphysical) equivalence over time. </a:t>
            </a:r>
            <a:r>
              <a:rPr lang="en-CA" dirty="0" smtClean="0">
                <a:solidFill>
                  <a:srgbClr val="FF0000"/>
                </a:solidFill>
              </a:rPr>
              <a:t>[Important to my formalism]</a:t>
            </a:r>
          </a:p>
          <a:p>
            <a:r>
              <a:rPr lang="en-CA" dirty="0" smtClean="0"/>
              <a:t>Thus Zeno’s paradoxes are not an indictment against change (which is known to occur), but against treating </a:t>
            </a:r>
            <a:r>
              <a:rPr lang="en-CA" b="1" dirty="0" smtClean="0">
                <a:solidFill>
                  <a:srgbClr val="00B050"/>
                </a:solidFill>
              </a:rPr>
              <a:t>continuous</a:t>
            </a:r>
            <a:r>
              <a:rPr lang="en-CA" dirty="0" smtClean="0"/>
              <a:t> entities (position in spacetime) as </a:t>
            </a:r>
            <a:r>
              <a:rPr lang="en-CA" b="1" dirty="0" smtClean="0">
                <a:solidFill>
                  <a:srgbClr val="FF0000"/>
                </a:solidFill>
              </a:rPr>
              <a:t>discrete</a:t>
            </a:r>
            <a:r>
              <a:rPr lang="en-CA" dirty="0" smtClean="0"/>
              <a:t> points. There are an infinity of such infinitesimals.</a:t>
            </a:r>
          </a:p>
          <a:p>
            <a:endParaRPr lang="en-CA" dirty="0" smtClean="0"/>
          </a:p>
          <a:p>
            <a:r>
              <a:rPr lang="en-CA" dirty="0" smtClean="0"/>
              <a:t>Cognitively/philosophically: one can think but cannot have a distinct thought (nor mental state)</a:t>
            </a:r>
          </a:p>
          <a:p>
            <a:pPr lvl="1"/>
            <a:r>
              <a:rPr lang="en-CA" dirty="0" smtClean="0"/>
              <a:t>Moreover, if mind can be reduced to, or supervenes over brain, and if brains are continuous physical systems, so too must the mind</a:t>
            </a:r>
          </a:p>
          <a:p>
            <a:pPr lvl="1"/>
            <a:r>
              <a:rPr lang="en-CA" dirty="0" smtClean="0"/>
              <a:t>Am I (yes/no) this instant in a mental state of pain? Or is the level of pain a continuous quantity? Is my level of attention to a cut a continuous quantity?</a:t>
            </a:r>
          </a:p>
          <a:p>
            <a:pPr lvl="1"/>
            <a:r>
              <a:rPr lang="en-CA" dirty="0" smtClean="0"/>
              <a:t>My research is in treating almost all things cognitive as continuous, including “rules” and “symbols”. In other words, converting substance to process...</a:t>
            </a:r>
          </a:p>
          <a:p>
            <a:pPr lvl="2"/>
            <a:r>
              <a:rPr lang="en-CA" dirty="0" smtClean="0"/>
              <a:t>The only substance remaining is an innate baby mind, all learned things adult forever flow...</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24</a:t>
            </a:fld>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Computer Metaphor</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Computers are symbol processing systems.</a:t>
            </a:r>
          </a:p>
          <a:p>
            <a:r>
              <a:rPr lang="en-CA" dirty="0" smtClean="0"/>
              <a:t>However, when we simulate physics (e.g., weather forecasting) we do not say that the entities being simulated, e.g., clouds, mountains and lakes exchange symbols.</a:t>
            </a:r>
          </a:p>
          <a:p>
            <a:pPr lvl="1"/>
            <a:r>
              <a:rPr lang="en-CA" dirty="0" smtClean="0"/>
              <a:t>Symbol processing systems can simulate non-symbol processing systems. </a:t>
            </a:r>
          </a:p>
          <a:p>
            <a:pPr lvl="2"/>
            <a:r>
              <a:rPr lang="en-CA" dirty="0" smtClean="0"/>
              <a:t>Non-symbolic systems are almost always stimulus/response systems with quantities that vary continuously</a:t>
            </a:r>
          </a:p>
          <a:p>
            <a:pPr lvl="1"/>
            <a:r>
              <a:rPr lang="en-CA" dirty="0" smtClean="0"/>
              <a:t>A real valued (continuous) number should not be metaphysically considered as representing an external substance or state value, even if internal to the computer, it is a symbol</a:t>
            </a:r>
          </a:p>
          <a:p>
            <a:r>
              <a:rPr lang="en-CA" dirty="0" smtClean="0"/>
              <a:t>Should the mind be considered as a symbol processing system? I would like to simulate it via continuous means</a:t>
            </a:r>
          </a:p>
          <a:p>
            <a:pPr lvl="1"/>
            <a:r>
              <a:rPr lang="en-CA" dirty="0" smtClean="0"/>
              <a:t>Issues with atomic changes to representation</a:t>
            </a:r>
          </a:p>
          <a:p>
            <a:pPr lvl="1"/>
            <a:r>
              <a:rPr lang="en-CA" dirty="0" smtClean="0"/>
              <a:t>A computer can be built via only NOR gates – purely stimulus response elements (digital computers are analog systems)</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25</a:t>
            </a:fld>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Substance Metaphysics </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Current metaphysics is so dominant, it doesn’t have a name. I name it “Substance Metaphysics”</a:t>
            </a:r>
          </a:p>
          <a:p>
            <a:pPr lvl="1"/>
            <a:r>
              <a:rPr lang="en-CA" dirty="0" smtClean="0"/>
              <a:t>Language doesn’t help. Everything has a noun form.</a:t>
            </a:r>
          </a:p>
          <a:p>
            <a:r>
              <a:rPr lang="en-CA" dirty="0" smtClean="0"/>
              <a:t>Includes temporal logics</a:t>
            </a:r>
          </a:p>
          <a:p>
            <a:pPr lvl="1"/>
            <a:r>
              <a:rPr lang="en-CA" dirty="0" smtClean="0"/>
              <a:t>Required as a metaphysical patch – inherently the world does change</a:t>
            </a:r>
          </a:p>
          <a:p>
            <a:pPr lvl="1"/>
            <a:r>
              <a:rPr lang="en-CA" dirty="0" smtClean="0"/>
              <a:t>These describe atomic before/after state of affairs, but not how the change transpires</a:t>
            </a:r>
          </a:p>
          <a:p>
            <a:pPr lvl="1"/>
            <a:r>
              <a:rPr lang="en-CA" dirty="0" smtClean="0"/>
              <a:t>Includes Functionalism!</a:t>
            </a:r>
          </a:p>
          <a:p>
            <a:r>
              <a:rPr lang="en-CA" dirty="0" smtClean="0"/>
              <a:t>Suggest: Greatest philosophical blunder of all time</a:t>
            </a:r>
          </a:p>
          <a:p>
            <a:pPr lvl="1"/>
            <a:r>
              <a:rPr lang="en-CA" dirty="0" smtClean="0"/>
              <a:t>We are all paying the price</a:t>
            </a:r>
          </a:p>
          <a:p>
            <a:pPr lvl="1"/>
            <a:r>
              <a:rPr lang="en-CA" dirty="0" smtClean="0"/>
              <a:t>Need physics, metaphysics &amp; philosophy to rectify</a:t>
            </a:r>
          </a:p>
          <a:p>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26</a:t>
            </a:fld>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Physics</a:t>
            </a:r>
            <a:endParaRPr lang="en-CA" dirty="0"/>
          </a:p>
        </p:txBody>
      </p:sp>
      <p:sp>
        <p:nvSpPr>
          <p:cNvPr id="3" name="Content Placeholder 2"/>
          <p:cNvSpPr>
            <a:spLocks noGrp="1"/>
          </p:cNvSpPr>
          <p:nvPr>
            <p:ph idx="1"/>
          </p:nvPr>
        </p:nvSpPr>
        <p:spPr>
          <a:xfrm>
            <a:off x="6357950" y="3286124"/>
            <a:ext cx="2786050" cy="3286148"/>
          </a:xfrm>
        </p:spPr>
        <p:txBody>
          <a:bodyPr>
            <a:normAutofit/>
          </a:bodyPr>
          <a:lstStyle/>
          <a:p>
            <a:endParaRPr lang="en-CA" dirty="0" smtClean="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27</a:t>
            </a:fld>
            <a:endParaRPr lang="en-CA" dirty="0"/>
          </a:p>
        </p:txBody>
      </p:sp>
      <p:sp>
        <p:nvSpPr>
          <p:cNvPr id="8" name="Isosceles Triangle 7"/>
          <p:cNvSpPr/>
          <p:nvPr/>
        </p:nvSpPr>
        <p:spPr>
          <a:xfrm flipV="1">
            <a:off x="1500166" y="1785926"/>
            <a:ext cx="6143668" cy="4286280"/>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0" name="Picture 6" descr="C:\Users\David\AppData\Local\Microsoft\Windows\Temporary Internet Files\Content.IE5\AJ8BUUXB\MMAG00460_0000[1].gif"/>
          <p:cNvPicPr>
            <a:picLocks noChangeAspect="1" noChangeArrowheads="1" noCrop="1"/>
          </p:cNvPicPr>
          <p:nvPr/>
        </p:nvPicPr>
        <p:blipFill>
          <a:blip r:embed="rId3"/>
          <a:srcRect/>
          <a:stretch>
            <a:fillRect/>
          </a:stretch>
        </p:blipFill>
        <p:spPr bwMode="auto">
          <a:xfrm>
            <a:off x="4148141" y="5729310"/>
            <a:ext cx="923925" cy="914400"/>
          </a:xfrm>
          <a:prstGeom prst="rect">
            <a:avLst/>
          </a:prstGeom>
          <a:noFill/>
        </p:spPr>
      </p:pic>
      <p:sp>
        <p:nvSpPr>
          <p:cNvPr id="16" name="Isosceles Triangle 15"/>
          <p:cNvSpPr>
            <a:spLocks noChangeAspect="1"/>
          </p:cNvSpPr>
          <p:nvPr/>
        </p:nvSpPr>
        <p:spPr>
          <a:xfrm rot="10800000">
            <a:off x="3837742" y="4976098"/>
            <a:ext cx="1571636" cy="1076229"/>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scene3d>
              <a:camera prst="orthographicFront">
                <a:rot lat="0" lon="0" rev="10800000"/>
              </a:camera>
              <a:lightRig rig="threePt" dir="t"/>
            </a:scene3d>
          </a:bodyPr>
          <a:lstStyle/>
          <a:p>
            <a:pPr algn="ctr"/>
            <a:r>
              <a:rPr lang="en-CA" dirty="0" smtClean="0">
                <a:solidFill>
                  <a:srgbClr val="FF0000"/>
                </a:solidFill>
              </a:rPr>
              <a:t>Metaphysics</a:t>
            </a:r>
            <a:br>
              <a:rPr lang="en-CA" dirty="0" smtClean="0">
                <a:solidFill>
                  <a:srgbClr val="FF0000"/>
                </a:solidFill>
              </a:rPr>
            </a:br>
            <a:r>
              <a:rPr lang="en-CA" sz="1200" dirty="0" smtClean="0">
                <a:solidFill>
                  <a:srgbClr val="FF0000"/>
                </a:solidFill>
              </a:rPr>
              <a:t>&amp; Ontology</a:t>
            </a:r>
            <a:endParaRPr lang="en-CA" dirty="0">
              <a:solidFill>
                <a:srgbClr val="FF0000"/>
              </a:solidFill>
            </a:endParaRPr>
          </a:p>
        </p:txBody>
      </p:sp>
      <p:sp>
        <p:nvSpPr>
          <p:cNvPr id="21" name="TextBox 20"/>
          <p:cNvSpPr txBox="1"/>
          <p:nvPr/>
        </p:nvSpPr>
        <p:spPr>
          <a:xfrm>
            <a:off x="4786314" y="4357694"/>
            <a:ext cx="1500198" cy="369332"/>
          </a:xfrm>
          <a:prstGeom prst="rect">
            <a:avLst/>
          </a:prstGeom>
          <a:noFill/>
        </p:spPr>
        <p:txBody>
          <a:bodyPr wrap="square" rtlCol="0">
            <a:spAutoFit/>
          </a:bodyPr>
          <a:lstStyle/>
          <a:p>
            <a:r>
              <a:rPr lang="en-CA" dirty="0" smtClean="0"/>
              <a:t>Physics</a:t>
            </a:r>
            <a:endParaRPr lang="en-CA" dirty="0"/>
          </a:p>
        </p:txBody>
      </p:sp>
      <p:sp>
        <p:nvSpPr>
          <p:cNvPr id="22" name="TextBox 21"/>
          <p:cNvSpPr txBox="1"/>
          <p:nvPr/>
        </p:nvSpPr>
        <p:spPr>
          <a:xfrm>
            <a:off x="4786314" y="3774048"/>
            <a:ext cx="1500198" cy="369332"/>
          </a:xfrm>
          <a:prstGeom prst="rect">
            <a:avLst/>
          </a:prstGeom>
          <a:noFill/>
        </p:spPr>
        <p:txBody>
          <a:bodyPr wrap="square" rtlCol="0">
            <a:spAutoFit/>
          </a:bodyPr>
          <a:lstStyle/>
          <a:p>
            <a:r>
              <a:rPr lang="en-CA" dirty="0" smtClean="0"/>
              <a:t>Biology</a:t>
            </a:r>
            <a:endParaRPr lang="en-CA" dirty="0"/>
          </a:p>
        </p:txBody>
      </p:sp>
      <p:sp>
        <p:nvSpPr>
          <p:cNvPr id="27" name="TextBox 26"/>
          <p:cNvSpPr txBox="1"/>
          <p:nvPr/>
        </p:nvSpPr>
        <p:spPr>
          <a:xfrm>
            <a:off x="2357422" y="1785926"/>
            <a:ext cx="1500198" cy="369332"/>
          </a:xfrm>
          <a:prstGeom prst="rect">
            <a:avLst/>
          </a:prstGeom>
          <a:noFill/>
        </p:spPr>
        <p:txBody>
          <a:bodyPr wrap="square" rtlCol="0">
            <a:spAutoFit/>
          </a:bodyPr>
          <a:lstStyle/>
          <a:p>
            <a:r>
              <a:rPr lang="en-CA" dirty="0" smtClean="0"/>
              <a:t>Rational</a:t>
            </a:r>
            <a:endParaRPr lang="en-CA" dirty="0"/>
          </a:p>
        </p:txBody>
      </p:sp>
      <p:sp>
        <p:nvSpPr>
          <p:cNvPr id="28" name="TextBox 27"/>
          <p:cNvSpPr txBox="1"/>
          <p:nvPr/>
        </p:nvSpPr>
        <p:spPr>
          <a:xfrm>
            <a:off x="5000628" y="1785926"/>
            <a:ext cx="2286016" cy="369332"/>
          </a:xfrm>
          <a:prstGeom prst="rect">
            <a:avLst/>
          </a:prstGeom>
          <a:noFill/>
        </p:spPr>
        <p:txBody>
          <a:bodyPr wrap="square" rtlCol="0">
            <a:spAutoFit/>
          </a:bodyPr>
          <a:lstStyle/>
          <a:p>
            <a:r>
              <a:rPr lang="en-CA" dirty="0" smtClean="0"/>
              <a:t>Empirical</a:t>
            </a:r>
            <a:endParaRPr lang="en-CA" sz="1200" dirty="0"/>
          </a:p>
        </p:txBody>
      </p:sp>
      <p:sp>
        <p:nvSpPr>
          <p:cNvPr id="29" name="TextBox 28"/>
          <p:cNvSpPr txBox="1"/>
          <p:nvPr/>
        </p:nvSpPr>
        <p:spPr>
          <a:xfrm>
            <a:off x="2428860" y="1428736"/>
            <a:ext cx="1500198" cy="369332"/>
          </a:xfrm>
          <a:prstGeom prst="rect">
            <a:avLst/>
          </a:prstGeom>
          <a:noFill/>
        </p:spPr>
        <p:txBody>
          <a:bodyPr wrap="square" rtlCol="0">
            <a:spAutoFit/>
          </a:bodyPr>
          <a:lstStyle/>
          <a:p>
            <a:r>
              <a:rPr lang="en-CA" dirty="0" smtClean="0"/>
              <a:t>Philosophy</a:t>
            </a:r>
            <a:endParaRPr lang="en-CA" dirty="0"/>
          </a:p>
        </p:txBody>
      </p:sp>
      <p:sp>
        <p:nvSpPr>
          <p:cNvPr id="30" name="TextBox 29"/>
          <p:cNvSpPr txBox="1"/>
          <p:nvPr/>
        </p:nvSpPr>
        <p:spPr>
          <a:xfrm>
            <a:off x="5357818" y="1428736"/>
            <a:ext cx="1500198" cy="369332"/>
          </a:xfrm>
          <a:prstGeom prst="rect">
            <a:avLst/>
          </a:prstGeom>
          <a:noFill/>
        </p:spPr>
        <p:txBody>
          <a:bodyPr wrap="square" rtlCol="0">
            <a:spAutoFit/>
          </a:bodyPr>
          <a:lstStyle/>
          <a:p>
            <a:r>
              <a:rPr lang="en-CA" dirty="0" smtClean="0"/>
              <a:t>Science</a:t>
            </a:r>
            <a:endParaRPr lang="en-CA" dirty="0"/>
          </a:p>
        </p:txBody>
      </p:sp>
      <p:sp>
        <p:nvSpPr>
          <p:cNvPr id="32" name="Curved Left Arrow 31"/>
          <p:cNvSpPr/>
          <p:nvPr/>
        </p:nvSpPr>
        <p:spPr>
          <a:xfrm rot="2254390">
            <a:off x="7125006" y="2192720"/>
            <a:ext cx="785818" cy="11430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Circular Arrow 34"/>
          <p:cNvSpPr/>
          <p:nvPr/>
        </p:nvSpPr>
        <p:spPr>
          <a:xfrm rot="19774935" flipV="1">
            <a:off x="1098453" y="1857129"/>
            <a:ext cx="1160615" cy="1832826"/>
          </a:xfrm>
          <a:prstGeom prst="circularArrow">
            <a:avLst>
              <a:gd name="adj1" fmla="val 12500"/>
              <a:gd name="adj2" fmla="val 1105975"/>
              <a:gd name="adj3" fmla="val 20457681"/>
              <a:gd name="adj4" fmla="val 3011744"/>
              <a:gd name="adj5" fmla="val 16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Right Arrow 37"/>
          <p:cNvSpPr/>
          <p:nvPr/>
        </p:nvSpPr>
        <p:spPr>
          <a:xfrm>
            <a:off x="3714744" y="2500306"/>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flipH="1">
            <a:off x="3714744" y="3000372"/>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p:nvPr/>
        </p:nvCxnSpPr>
        <p:spPr>
          <a:xfrm>
            <a:off x="3286116" y="4286256"/>
            <a:ext cx="257176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6050" y="3571876"/>
            <a:ext cx="3571900"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1815743"/>
            <a:ext cx="57150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r"/>
            <a:r>
              <a:rPr lang="en-CA" dirty="0" smtClean="0"/>
              <a:t>Formal </a:t>
            </a:r>
            <a:br>
              <a:rPr lang="en-CA" dirty="0" smtClean="0"/>
            </a:br>
            <a:r>
              <a:rPr lang="en-CA" dirty="0" smtClean="0"/>
              <a:t>(Mathematics, Computing)</a:t>
            </a:r>
            <a:endParaRPr lang="en-CA" dirty="0"/>
          </a:p>
        </p:txBody>
      </p:sp>
      <p:sp>
        <p:nvSpPr>
          <p:cNvPr id="23" name="TextBox 22"/>
          <p:cNvSpPr txBox="1"/>
          <p:nvPr/>
        </p:nvSpPr>
        <p:spPr>
          <a:xfrm>
            <a:off x="3857620" y="2214554"/>
            <a:ext cx="2428892" cy="369332"/>
          </a:xfrm>
          <a:prstGeom prst="rect">
            <a:avLst/>
          </a:prstGeom>
          <a:noFill/>
        </p:spPr>
        <p:txBody>
          <a:bodyPr wrap="square" rtlCol="0">
            <a:spAutoFit/>
          </a:bodyPr>
          <a:lstStyle/>
          <a:p>
            <a:r>
              <a:rPr lang="en-CA" dirty="0" smtClean="0">
                <a:solidFill>
                  <a:srgbClr val="FF0000"/>
                </a:solidFill>
              </a:rPr>
              <a:t>Cognitive Science </a:t>
            </a:r>
            <a:r>
              <a:rPr lang="en-CA" dirty="0" smtClean="0">
                <a:solidFill>
                  <a:srgbClr val="FF0000"/>
                </a:solidFill>
                <a:sym typeface="Wingdings" pitchFamily="2" charset="2"/>
              </a:rPr>
              <a:t></a:t>
            </a:r>
            <a:endParaRPr lang="en-C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2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85102"/>
            <a:ext cx="8229600" cy="571504"/>
          </a:xfrm>
        </p:spPr>
        <p:txBody>
          <a:bodyPr>
            <a:normAutofit fontScale="90000"/>
          </a:bodyPr>
          <a:lstStyle/>
          <a:p>
            <a:r>
              <a:rPr lang="en-CA" dirty="0" smtClean="0"/>
              <a:t>Physics/Math – History of Change</a:t>
            </a:r>
            <a:endParaRPr lang="en-CA" dirty="0"/>
          </a:p>
        </p:txBody>
      </p:sp>
      <p:graphicFrame>
        <p:nvGraphicFramePr>
          <p:cNvPr id="8" name="Content Placeholder 7"/>
          <p:cNvGraphicFramePr>
            <a:graphicFrameLocks noGrp="1"/>
          </p:cNvGraphicFramePr>
          <p:nvPr>
            <p:ph idx="1"/>
          </p:nvPr>
        </p:nvGraphicFramePr>
        <p:xfrm>
          <a:off x="142844" y="714356"/>
          <a:ext cx="7643866" cy="5877560"/>
        </p:xfrm>
        <a:graphic>
          <a:graphicData uri="http://schemas.openxmlformats.org/drawingml/2006/table">
            <a:tbl>
              <a:tblPr firstRow="1" bandRow="1">
                <a:tableStyleId>{5C22544A-7EE6-4342-B048-85BDC9FD1C3A}</a:tableStyleId>
              </a:tblPr>
              <a:tblGrid>
                <a:gridCol w="857256"/>
                <a:gridCol w="5000660"/>
                <a:gridCol w="1785950"/>
              </a:tblGrid>
              <a:tr h="370840">
                <a:tc>
                  <a:txBody>
                    <a:bodyPr/>
                    <a:lstStyle/>
                    <a:p>
                      <a:pPr algn="ctr"/>
                      <a:r>
                        <a:rPr lang="en-CA" dirty="0" smtClean="0"/>
                        <a:t>Time</a:t>
                      </a:r>
                      <a:endParaRPr lang="en-CA" dirty="0"/>
                    </a:p>
                  </a:txBody>
                  <a:tcPr marL="46800" marR="46800" marT="0" marB="0" anchor="ctr"/>
                </a:tc>
                <a:tc>
                  <a:txBody>
                    <a:bodyPr/>
                    <a:lstStyle/>
                    <a:p>
                      <a:r>
                        <a:rPr lang="en-CA" dirty="0" smtClean="0"/>
                        <a:t>Area</a:t>
                      </a:r>
                      <a:endParaRPr lang="en-CA" dirty="0"/>
                    </a:p>
                  </a:txBody>
                  <a:tcPr marL="46800" marR="46800" marT="0" marB="0" anchor="ctr"/>
                </a:tc>
                <a:tc>
                  <a:txBody>
                    <a:bodyPr/>
                    <a:lstStyle/>
                    <a:p>
                      <a:r>
                        <a:rPr lang="en-CA" dirty="0" smtClean="0"/>
                        <a:t>Scientists</a:t>
                      </a:r>
                      <a:endParaRPr lang="en-CA" dirty="0"/>
                    </a:p>
                  </a:txBody>
                  <a:tcPr marL="46800" marR="46800" marT="0" marB="0" anchor="ctr"/>
                </a:tc>
              </a:tr>
              <a:tr h="370840">
                <a:tc>
                  <a:txBody>
                    <a:bodyPr/>
                    <a:lstStyle/>
                    <a:p>
                      <a:pPr algn="ctr"/>
                      <a:r>
                        <a:rPr lang="en-CA" dirty="0" smtClean="0">
                          <a:solidFill>
                            <a:srgbClr val="FF0000"/>
                          </a:solidFill>
                        </a:rPr>
                        <a:t>322 BC</a:t>
                      </a:r>
                      <a:endParaRPr lang="en-CA" dirty="0"/>
                    </a:p>
                  </a:txBody>
                  <a:tcPr marL="46800" marR="46800" marT="0" marB="0" anchor="ctr"/>
                </a:tc>
                <a:tc>
                  <a:txBody>
                    <a:bodyPr/>
                    <a:lstStyle/>
                    <a:p>
                      <a:r>
                        <a:rPr lang="en-CA" dirty="0" smtClean="0">
                          <a:hlinkClick r:id="rId3"/>
                        </a:rPr>
                        <a:t>Ancient dynamic laws</a:t>
                      </a:r>
                      <a:endParaRPr lang="en-CA" dirty="0"/>
                    </a:p>
                  </a:txBody>
                  <a:tcPr marL="46800" marR="46800" marT="0" marB="0" anchor="ctr"/>
                </a:tc>
                <a:tc>
                  <a:txBody>
                    <a:bodyPr/>
                    <a:lstStyle/>
                    <a:p>
                      <a:r>
                        <a:rPr lang="en-CA" dirty="0" smtClean="0">
                          <a:hlinkClick r:id="rId4"/>
                        </a:rPr>
                        <a:t>Aristotle</a:t>
                      </a:r>
                      <a:endParaRPr lang="en-CA" dirty="0"/>
                    </a:p>
                  </a:txBody>
                  <a:tcPr marL="46800" marR="46800" marT="0" marB="0" anchor="ctr"/>
                </a:tc>
              </a:tr>
              <a:tr h="370840">
                <a:tc>
                  <a:txBody>
                    <a:bodyPr/>
                    <a:lstStyle/>
                    <a:p>
                      <a:pPr algn="ctr"/>
                      <a:r>
                        <a:rPr lang="en-CA" dirty="0" smtClean="0"/>
                        <a:t>1358 AD</a:t>
                      </a:r>
                      <a:endParaRPr lang="en-CA" dirty="0"/>
                    </a:p>
                  </a:txBody>
                  <a:tcPr marL="46800" marR="46800" marT="0" marB="0" anchor="ctr"/>
                </a:tc>
                <a:tc>
                  <a:txBody>
                    <a:bodyPr/>
                    <a:lstStyle/>
                    <a:p>
                      <a:r>
                        <a:rPr lang="en-CA" dirty="0" smtClean="0">
                          <a:hlinkClick r:id="rId5"/>
                        </a:rPr>
                        <a:t>Theory of Impetus</a:t>
                      </a:r>
                      <a:endParaRPr lang="en-CA" dirty="0"/>
                    </a:p>
                  </a:txBody>
                  <a:tcPr marL="46800" marR="46800" marT="0" marB="0" anchor="ctr"/>
                </a:tc>
                <a:tc>
                  <a:txBody>
                    <a:bodyPr/>
                    <a:lstStyle/>
                    <a:p>
                      <a:r>
                        <a:rPr lang="en-CA" dirty="0" err="1" smtClean="0">
                          <a:hlinkClick r:id="rId6"/>
                        </a:rPr>
                        <a:t>Buridan</a:t>
                      </a:r>
                      <a:endParaRPr lang="en-CA" dirty="0"/>
                    </a:p>
                  </a:txBody>
                  <a:tcPr marL="46800" marR="46800" marT="0" marB="0" anchor="ctr"/>
                </a:tc>
              </a:tr>
              <a:tr h="370840">
                <a:tc>
                  <a:txBody>
                    <a:bodyPr/>
                    <a:lstStyle/>
                    <a:p>
                      <a:pPr algn="ctr"/>
                      <a:r>
                        <a:rPr lang="en-CA" dirty="0" smtClean="0">
                          <a:solidFill>
                            <a:srgbClr val="00B050"/>
                          </a:solidFill>
                        </a:rPr>
                        <a:t>1660</a:t>
                      </a:r>
                      <a:endParaRPr lang="en-CA" dirty="0"/>
                    </a:p>
                  </a:txBody>
                  <a:tcPr marL="46800" marR="46800" marT="0" marB="0" anchor="ctr"/>
                </a:tc>
                <a:tc>
                  <a:txBody>
                    <a:bodyPr/>
                    <a:lstStyle/>
                    <a:p>
                      <a:r>
                        <a:rPr lang="en-CA" dirty="0" smtClean="0">
                          <a:hlinkClick r:id="rId7"/>
                        </a:rPr>
                        <a:t>Infinitesimal Calculus</a:t>
                      </a:r>
                      <a:r>
                        <a:rPr lang="en-CA" dirty="0" smtClean="0">
                          <a:solidFill>
                            <a:srgbClr val="7030A0"/>
                          </a:solidFill>
                        </a:rPr>
                        <a:t>*</a:t>
                      </a:r>
                    </a:p>
                    <a:p>
                      <a:pPr lvl="1"/>
                      <a:r>
                        <a:rPr lang="en-CA" sz="1400" dirty="0" smtClean="0">
                          <a:hlinkClick r:id="rId8"/>
                        </a:rPr>
                        <a:t>Dynamic Systems</a:t>
                      </a:r>
                      <a:r>
                        <a:rPr lang="en-CA" sz="1400" dirty="0" smtClean="0"/>
                        <a:t>, </a:t>
                      </a:r>
                      <a:r>
                        <a:rPr lang="en-CA" sz="1400" dirty="0" smtClean="0">
                          <a:solidFill>
                            <a:srgbClr val="7030A0"/>
                          </a:solidFill>
                          <a:hlinkClick r:id="rId9"/>
                        </a:rPr>
                        <a:t>Difference Equations</a:t>
                      </a:r>
                      <a:r>
                        <a:rPr lang="en-CA" sz="1400" dirty="0" smtClean="0"/>
                        <a:t>, </a:t>
                      </a:r>
                      <a:r>
                        <a:rPr lang="en-CA" sz="1400" dirty="0" smtClean="0">
                          <a:hlinkClick r:id="rId10"/>
                        </a:rPr>
                        <a:t>Differentials</a:t>
                      </a:r>
                      <a:endParaRPr lang="en-CA" sz="1400" dirty="0"/>
                    </a:p>
                  </a:txBody>
                  <a:tcPr marL="46800" marR="46800" marT="0" marB="0" anchor="ctr"/>
                </a:tc>
                <a:tc>
                  <a:txBody>
                    <a:bodyPr/>
                    <a:lstStyle/>
                    <a:p>
                      <a:r>
                        <a:rPr lang="en-CA" dirty="0" smtClean="0">
                          <a:hlinkClick r:id="rId11"/>
                        </a:rPr>
                        <a:t>Newton</a:t>
                      </a:r>
                      <a:r>
                        <a:rPr lang="en-CA" dirty="0" smtClean="0"/>
                        <a:t> &amp; </a:t>
                      </a:r>
                      <a:r>
                        <a:rPr lang="en-CA" dirty="0" smtClean="0">
                          <a:hlinkClick r:id="rId12"/>
                        </a:rPr>
                        <a:t>Leibniz</a:t>
                      </a:r>
                      <a:endParaRPr lang="en-CA" dirty="0"/>
                    </a:p>
                  </a:txBody>
                  <a:tcPr marL="46800" marR="46800" marT="0" marB="0" anchor="ctr"/>
                </a:tc>
              </a:tr>
              <a:tr h="370840">
                <a:tc>
                  <a:txBody>
                    <a:bodyPr/>
                    <a:lstStyle/>
                    <a:p>
                      <a:pPr algn="ctr"/>
                      <a:r>
                        <a:rPr lang="en-CA" dirty="0" smtClean="0"/>
                        <a:t>1687</a:t>
                      </a:r>
                      <a:endParaRPr lang="en-CA" dirty="0"/>
                    </a:p>
                  </a:txBody>
                  <a:tcPr marL="46800" marR="46800" marT="0" marB="0" anchor="ctr"/>
                </a:tc>
                <a:tc>
                  <a:txBody>
                    <a:bodyPr/>
                    <a:lstStyle/>
                    <a:p>
                      <a:r>
                        <a:rPr lang="en-CA" dirty="0" smtClean="0">
                          <a:hlinkClick r:id="rId13"/>
                        </a:rPr>
                        <a:t>Laws of Motion</a:t>
                      </a:r>
                      <a:r>
                        <a:rPr lang="en-CA" dirty="0" smtClean="0"/>
                        <a:t>, </a:t>
                      </a:r>
                      <a:r>
                        <a:rPr lang="en-CA" dirty="0" smtClean="0">
                          <a:hlinkClick r:id="rId14"/>
                        </a:rPr>
                        <a:t>Momentum</a:t>
                      </a:r>
                      <a:endParaRPr lang="en-CA" dirty="0" smtClean="0"/>
                    </a:p>
                    <a:p>
                      <a:pPr lvl="1"/>
                      <a:r>
                        <a:rPr lang="en-CA" sz="1400" dirty="0" smtClean="0"/>
                        <a:t>Gravity </a:t>
                      </a:r>
                      <a:r>
                        <a:rPr lang="en-CA" sz="1400" dirty="0" smtClean="0">
                          <a:hlinkClick r:id="rId15"/>
                        </a:rPr>
                        <a:t>force</a:t>
                      </a:r>
                      <a:r>
                        <a:rPr lang="en-CA" sz="1400" dirty="0" smtClean="0"/>
                        <a:t> </a:t>
                      </a:r>
                      <a:r>
                        <a:rPr lang="en-CA" sz="1400" dirty="0" smtClean="0">
                          <a:hlinkClick r:id="rId16"/>
                        </a:rPr>
                        <a:t>field</a:t>
                      </a:r>
                      <a:r>
                        <a:rPr lang="en-CA" sz="1400" dirty="0" smtClean="0"/>
                        <a:t> has </a:t>
                      </a:r>
                      <a:r>
                        <a:rPr lang="en-CA" sz="1400" dirty="0" smtClean="0">
                          <a:hlinkClick r:id="rId17"/>
                        </a:rPr>
                        <a:t>action at a distance</a:t>
                      </a:r>
                      <a:r>
                        <a:rPr lang="en-CA" sz="1400" dirty="0" smtClean="0"/>
                        <a:t>. Still problematic</a:t>
                      </a:r>
                      <a:endParaRPr lang="en-CA" sz="1400" dirty="0"/>
                    </a:p>
                  </a:txBody>
                  <a:tcPr marL="46800" marR="46800" marT="0" marB="0" anchor="ctr"/>
                </a:tc>
                <a:tc>
                  <a:txBody>
                    <a:bodyPr/>
                    <a:lstStyle/>
                    <a:p>
                      <a:r>
                        <a:rPr lang="en-CA" dirty="0" smtClean="0">
                          <a:hlinkClick r:id="rId11"/>
                        </a:rPr>
                        <a:t>Newton</a:t>
                      </a:r>
                      <a:endParaRPr lang="en-CA" dirty="0"/>
                    </a:p>
                  </a:txBody>
                  <a:tcPr marL="46800" marR="46800" marT="0" marB="0" anchor="ctr"/>
                </a:tc>
              </a:tr>
              <a:tr h="370840">
                <a:tc>
                  <a:txBody>
                    <a:bodyPr/>
                    <a:lstStyle/>
                    <a:p>
                      <a:pPr algn="ctr"/>
                      <a:r>
                        <a:rPr lang="en-CA" dirty="0" smtClean="0"/>
                        <a:t>1822</a:t>
                      </a:r>
                      <a:endParaRPr lang="en-CA" dirty="0"/>
                    </a:p>
                  </a:txBody>
                  <a:tcPr marL="46800" marR="46800" marT="0" marB="0" anchor="ctr"/>
                </a:tc>
                <a:tc>
                  <a:txBody>
                    <a:bodyPr/>
                    <a:lstStyle/>
                    <a:p>
                      <a:r>
                        <a:rPr lang="en-CA" dirty="0" smtClean="0">
                          <a:hlinkClick r:id="rId18"/>
                        </a:rPr>
                        <a:t>Difference Engine</a:t>
                      </a:r>
                      <a:r>
                        <a:rPr lang="en-CA" dirty="0" smtClean="0">
                          <a:solidFill>
                            <a:srgbClr val="7030A0"/>
                          </a:solidFill>
                        </a:rPr>
                        <a:t>*</a:t>
                      </a:r>
                      <a:endParaRPr lang="en-CA" dirty="0"/>
                    </a:p>
                  </a:txBody>
                  <a:tcPr marL="46800" marR="46800" marT="0" marB="0" anchor="ctr"/>
                </a:tc>
                <a:tc>
                  <a:txBody>
                    <a:bodyPr/>
                    <a:lstStyle/>
                    <a:p>
                      <a:r>
                        <a:rPr lang="en-CA" dirty="0" smtClean="0">
                          <a:hlinkClick r:id="rId19"/>
                        </a:rPr>
                        <a:t>Babbage</a:t>
                      </a:r>
                      <a:endParaRPr lang="en-CA" dirty="0"/>
                    </a:p>
                  </a:txBody>
                  <a:tcPr marL="46800" marR="46800" marT="0" marB="0" anchor="ctr"/>
                </a:tc>
              </a:tr>
              <a:tr h="370840">
                <a:tc>
                  <a:txBody>
                    <a:bodyPr/>
                    <a:lstStyle/>
                    <a:p>
                      <a:pPr algn="ctr"/>
                      <a:r>
                        <a:rPr lang="en-CA" dirty="0" smtClean="0"/>
                        <a:t>1868</a:t>
                      </a:r>
                      <a:endParaRPr lang="en-CA" dirty="0"/>
                    </a:p>
                  </a:txBody>
                  <a:tcPr marL="46800" marR="46800" marT="0" marB="0" anchor="ctr"/>
                </a:tc>
                <a:tc>
                  <a:txBody>
                    <a:bodyPr/>
                    <a:lstStyle/>
                    <a:p>
                      <a:r>
                        <a:rPr lang="en-CA" dirty="0" smtClean="0">
                          <a:hlinkClick r:id="rId20"/>
                        </a:rPr>
                        <a:t>Control Theory</a:t>
                      </a:r>
                      <a:r>
                        <a:rPr lang="en-CA" dirty="0" smtClean="0">
                          <a:solidFill>
                            <a:srgbClr val="7030A0"/>
                          </a:solidFill>
                        </a:rPr>
                        <a:t>*</a:t>
                      </a:r>
                      <a:r>
                        <a:rPr lang="en-CA" dirty="0" smtClean="0"/>
                        <a:t>,</a:t>
                      </a:r>
                      <a:r>
                        <a:rPr lang="en-CA" baseline="0" dirty="0" smtClean="0"/>
                        <a:t> </a:t>
                      </a:r>
                      <a:r>
                        <a:rPr lang="en-CA" sz="1400" baseline="0" dirty="0" smtClean="0">
                          <a:hlinkClick r:id="rId21"/>
                        </a:rPr>
                        <a:t>centrifugal governor</a:t>
                      </a:r>
                      <a:endParaRPr lang="en-CA" dirty="0"/>
                    </a:p>
                  </a:txBody>
                  <a:tcPr marL="46800" marR="46800" marT="0" marB="0" anchor="ctr"/>
                </a:tc>
                <a:tc>
                  <a:txBody>
                    <a:bodyPr/>
                    <a:lstStyle/>
                    <a:p>
                      <a:r>
                        <a:rPr lang="en-CA" dirty="0" smtClean="0">
                          <a:hlinkClick r:id="rId22"/>
                        </a:rPr>
                        <a:t>Maxwell</a:t>
                      </a:r>
                      <a:endParaRPr lang="en-CA" dirty="0"/>
                    </a:p>
                  </a:txBody>
                  <a:tcPr marL="46800" marR="46800" marT="0" marB="0" anchor="ctr"/>
                </a:tc>
              </a:tr>
              <a:tr h="370840">
                <a:tc>
                  <a:txBody>
                    <a:bodyPr/>
                    <a:lstStyle/>
                    <a:p>
                      <a:pPr algn="ctr"/>
                      <a:r>
                        <a:rPr lang="en-CA" dirty="0" smtClean="0"/>
                        <a:t>1874</a:t>
                      </a:r>
                      <a:endParaRPr lang="en-CA" dirty="0"/>
                    </a:p>
                  </a:txBody>
                  <a:tcPr marL="46800" marR="46800" marT="0" marB="0" anchor="ctr"/>
                </a:tc>
                <a:tc>
                  <a:txBody>
                    <a:bodyPr/>
                    <a:lstStyle/>
                    <a:p>
                      <a:r>
                        <a:rPr lang="en-CA" dirty="0" smtClean="0">
                          <a:hlinkClick r:id="rId23"/>
                        </a:rPr>
                        <a:t>Various Infinities</a:t>
                      </a:r>
                      <a:r>
                        <a:rPr lang="en-CA" dirty="0" smtClean="0"/>
                        <a:t>, </a:t>
                      </a:r>
                      <a:r>
                        <a:rPr lang="en-CA" sz="1400" dirty="0" smtClean="0">
                          <a:hlinkClick r:id="rId24"/>
                        </a:rPr>
                        <a:t>Set Theory</a:t>
                      </a:r>
                      <a:endParaRPr lang="en-CA" dirty="0"/>
                    </a:p>
                  </a:txBody>
                  <a:tcPr marL="46800" marR="46800" marT="0" marB="0" anchor="ctr"/>
                </a:tc>
                <a:tc>
                  <a:txBody>
                    <a:bodyPr/>
                    <a:lstStyle/>
                    <a:p>
                      <a:r>
                        <a:rPr lang="en-CA" dirty="0" smtClean="0">
                          <a:hlinkClick r:id="rId25"/>
                        </a:rPr>
                        <a:t>Cantor</a:t>
                      </a:r>
                      <a:endParaRPr lang="en-CA" dirty="0"/>
                    </a:p>
                  </a:txBody>
                  <a:tcPr marL="46800" marR="46800" marT="0" marB="0" anchor="ctr"/>
                </a:tc>
              </a:tr>
              <a:tr h="370840">
                <a:tc>
                  <a:txBody>
                    <a:bodyPr/>
                    <a:lstStyle/>
                    <a:p>
                      <a:pPr algn="ctr"/>
                      <a:r>
                        <a:rPr lang="en-CA" dirty="0" smtClean="0"/>
                        <a:t>1905</a:t>
                      </a:r>
                      <a:endParaRPr lang="en-CA" dirty="0"/>
                    </a:p>
                  </a:txBody>
                  <a:tcPr marL="46800" marR="46800" marT="0" marB="0" anchor="ctr"/>
                </a:tc>
                <a:tc>
                  <a:txBody>
                    <a:bodyPr/>
                    <a:lstStyle/>
                    <a:p>
                      <a:r>
                        <a:rPr lang="en-CA" dirty="0" smtClean="0">
                          <a:hlinkClick r:id="rId26"/>
                        </a:rPr>
                        <a:t>Relativity</a:t>
                      </a:r>
                      <a:r>
                        <a:rPr lang="en-CA" dirty="0" smtClean="0"/>
                        <a:t>, </a:t>
                      </a:r>
                      <a:r>
                        <a:rPr lang="en-CA" dirty="0" smtClean="0">
                          <a:hlinkClick r:id="rId27"/>
                        </a:rPr>
                        <a:t>E=mc</a:t>
                      </a:r>
                      <a:r>
                        <a:rPr lang="en-CA" baseline="30000" dirty="0" smtClean="0">
                          <a:hlinkClick r:id="rId27"/>
                        </a:rPr>
                        <a:t>2</a:t>
                      </a:r>
                      <a:endParaRPr lang="en-CA" dirty="0"/>
                    </a:p>
                  </a:txBody>
                  <a:tcPr marL="46800" marR="46800" marT="0" marB="0" anchor="ctr"/>
                </a:tc>
                <a:tc>
                  <a:txBody>
                    <a:bodyPr/>
                    <a:lstStyle/>
                    <a:p>
                      <a:r>
                        <a:rPr lang="en-CA" dirty="0" smtClean="0">
                          <a:hlinkClick r:id="rId28"/>
                        </a:rPr>
                        <a:t>Einstein</a:t>
                      </a:r>
                      <a:endParaRPr lang="en-CA" dirty="0"/>
                    </a:p>
                  </a:txBody>
                  <a:tcPr marL="46800" marR="46800" marT="0" marB="0" anchor="ctr"/>
                </a:tc>
              </a:tr>
              <a:tr h="370840">
                <a:tc>
                  <a:txBody>
                    <a:bodyPr/>
                    <a:lstStyle/>
                    <a:p>
                      <a:pPr algn="ctr"/>
                      <a:r>
                        <a:rPr lang="en-CA" dirty="0" smtClean="0"/>
                        <a:t>1926</a:t>
                      </a:r>
                      <a:endParaRPr lang="en-CA" dirty="0"/>
                    </a:p>
                  </a:txBody>
                  <a:tcPr marL="46800" marR="46800" marT="0" marB="0" anchor="ctr"/>
                </a:tc>
                <a:tc>
                  <a:txBody>
                    <a:bodyPr/>
                    <a:lstStyle/>
                    <a:p>
                      <a:r>
                        <a:rPr lang="en-CA" baseline="0" dirty="0" smtClean="0">
                          <a:hlinkClick r:id="rId29"/>
                        </a:rPr>
                        <a:t>Particle-Wave Duality</a:t>
                      </a:r>
                      <a:r>
                        <a:rPr lang="en-CA" dirty="0" smtClean="0">
                          <a:solidFill>
                            <a:srgbClr val="7030A0"/>
                          </a:solidFill>
                        </a:rPr>
                        <a:t>*</a:t>
                      </a:r>
                      <a:r>
                        <a:rPr lang="en-CA" baseline="0" dirty="0" smtClean="0"/>
                        <a:t>, </a:t>
                      </a:r>
                      <a:r>
                        <a:rPr lang="en-CA" sz="1400" dirty="0" smtClean="0">
                          <a:hlinkClick r:id="rId30"/>
                        </a:rPr>
                        <a:t>Wave</a:t>
                      </a:r>
                      <a:r>
                        <a:rPr lang="en-CA" sz="1400" baseline="0" dirty="0" smtClean="0">
                          <a:hlinkClick r:id="rId30"/>
                        </a:rPr>
                        <a:t> Function</a:t>
                      </a:r>
                      <a:endParaRPr lang="en-CA" dirty="0"/>
                    </a:p>
                  </a:txBody>
                  <a:tcPr marL="46800" marR="46800" marT="0" marB="0" anchor="ctr"/>
                </a:tc>
                <a:tc>
                  <a:txBody>
                    <a:bodyPr/>
                    <a:lstStyle/>
                    <a:p>
                      <a:r>
                        <a:rPr lang="en-CA" dirty="0" smtClean="0">
                          <a:hlinkClick r:id="rId31"/>
                        </a:rPr>
                        <a:t>Schrödinger</a:t>
                      </a:r>
                      <a:r>
                        <a:rPr lang="en-CA" dirty="0" smtClean="0"/>
                        <a:t> +</a:t>
                      </a:r>
                      <a:endParaRPr lang="en-CA" dirty="0"/>
                    </a:p>
                  </a:txBody>
                  <a:tcPr marL="46800" marR="46800" marT="0" marB="0" anchor="ctr"/>
                </a:tc>
              </a:tr>
              <a:tr h="370840">
                <a:tc>
                  <a:txBody>
                    <a:bodyPr/>
                    <a:lstStyle/>
                    <a:p>
                      <a:pPr algn="ctr"/>
                      <a:r>
                        <a:rPr lang="en-CA" dirty="0" smtClean="0"/>
                        <a:t>1927</a:t>
                      </a:r>
                      <a:endParaRPr lang="en-CA" dirty="0"/>
                    </a:p>
                  </a:txBody>
                  <a:tcPr marL="46800" marR="46800" marT="0" marB="0" anchor="ctr"/>
                </a:tc>
                <a:tc>
                  <a:txBody>
                    <a:bodyPr/>
                    <a:lstStyle/>
                    <a:p>
                      <a:r>
                        <a:rPr lang="en-CA" dirty="0" smtClean="0">
                          <a:hlinkClick r:id="rId32"/>
                        </a:rPr>
                        <a:t>Uncertainty Principle</a:t>
                      </a:r>
                      <a:r>
                        <a:rPr lang="en-CA" dirty="0" smtClean="0"/>
                        <a:t> </a:t>
                      </a:r>
                      <a:r>
                        <a:rPr lang="en-CA" sz="1400" dirty="0" smtClean="0"/>
                        <a:t>(position &amp; momentum)</a:t>
                      </a:r>
                      <a:endParaRPr lang="en-CA" dirty="0"/>
                    </a:p>
                  </a:txBody>
                  <a:tcPr marL="46800" marR="46800" marT="0" marB="0" anchor="ctr"/>
                </a:tc>
                <a:tc>
                  <a:txBody>
                    <a:bodyPr/>
                    <a:lstStyle/>
                    <a:p>
                      <a:r>
                        <a:rPr lang="en-CA" dirty="0" smtClean="0">
                          <a:hlinkClick r:id="rId33"/>
                        </a:rPr>
                        <a:t>Heisenberg</a:t>
                      </a:r>
                      <a:endParaRPr lang="en-CA" dirty="0"/>
                    </a:p>
                  </a:txBody>
                  <a:tcPr marL="46800" marR="46800" marT="0" marB="0" anchor="ctr"/>
                </a:tc>
              </a:tr>
              <a:tr h="370840">
                <a:tc>
                  <a:txBody>
                    <a:bodyPr/>
                    <a:lstStyle/>
                    <a:p>
                      <a:pPr algn="ctr"/>
                      <a:r>
                        <a:rPr lang="en-CA" dirty="0" smtClean="0"/>
                        <a:t>1960</a:t>
                      </a:r>
                      <a:endParaRPr lang="en-CA" dirty="0"/>
                    </a:p>
                  </a:txBody>
                  <a:tcPr marL="46800" marR="46800" marT="0" marB="0" anchor="ctr"/>
                </a:tc>
                <a:tc>
                  <a:txBody>
                    <a:bodyPr/>
                    <a:lstStyle/>
                    <a:p>
                      <a:r>
                        <a:rPr lang="en-CA" dirty="0" smtClean="0">
                          <a:hlinkClick r:id="rId34"/>
                        </a:rPr>
                        <a:t>Rigorous Infinitesimals</a:t>
                      </a:r>
                      <a:endParaRPr lang="en-CA" dirty="0"/>
                    </a:p>
                  </a:txBody>
                  <a:tcPr marL="46800" marR="46800" marT="0" marB="0" anchor="ctr"/>
                </a:tc>
                <a:tc>
                  <a:txBody>
                    <a:bodyPr/>
                    <a:lstStyle/>
                    <a:p>
                      <a:r>
                        <a:rPr lang="en-CA" dirty="0" smtClean="0">
                          <a:hlinkClick r:id="rId35"/>
                        </a:rPr>
                        <a:t>Robinson</a:t>
                      </a:r>
                      <a:endParaRPr lang="en-CA" dirty="0"/>
                    </a:p>
                  </a:txBody>
                  <a:tcPr marL="46800" marR="46800" marT="0" marB="0" anchor="ctr"/>
                </a:tc>
              </a:tr>
              <a:tr h="370840">
                <a:tc>
                  <a:txBody>
                    <a:bodyPr/>
                    <a:lstStyle/>
                    <a:p>
                      <a:pPr algn="ctr"/>
                      <a:r>
                        <a:rPr lang="en-CA" dirty="0" smtClean="0">
                          <a:solidFill>
                            <a:srgbClr val="00B050"/>
                          </a:solidFill>
                        </a:rPr>
                        <a:t>1988</a:t>
                      </a:r>
                      <a:endParaRPr lang="en-CA" dirty="0">
                        <a:solidFill>
                          <a:srgbClr val="00B050"/>
                        </a:solidFill>
                      </a:endParaRPr>
                    </a:p>
                  </a:txBody>
                  <a:tcPr marL="46800" marR="46800" marT="0" marB="0" anchor="ctr"/>
                </a:tc>
                <a:tc>
                  <a:txBody>
                    <a:bodyPr/>
                    <a:lstStyle/>
                    <a:p>
                      <a:r>
                        <a:rPr lang="en-CA" dirty="0" smtClean="0">
                          <a:hlinkClick r:id="rId36"/>
                        </a:rPr>
                        <a:t>Time Scale Calculus</a:t>
                      </a:r>
                      <a:r>
                        <a:rPr lang="en-CA" dirty="0" smtClean="0">
                          <a:solidFill>
                            <a:srgbClr val="7030A0"/>
                          </a:solidFill>
                        </a:rPr>
                        <a:t>*</a:t>
                      </a:r>
                      <a:endParaRPr lang="en-CA" dirty="0"/>
                    </a:p>
                  </a:txBody>
                  <a:tcPr marL="46800" marR="46800" marT="0" marB="0" anchor="ctr"/>
                </a:tc>
                <a:tc>
                  <a:txBody>
                    <a:bodyPr/>
                    <a:lstStyle/>
                    <a:p>
                      <a:r>
                        <a:rPr lang="en-CA" dirty="0" err="1" smtClean="0"/>
                        <a:t>Hilger</a:t>
                      </a:r>
                      <a:endParaRPr lang="en-CA" dirty="0"/>
                    </a:p>
                  </a:txBody>
                  <a:tcPr marL="46800" marR="46800" marT="0" marB="0" anchor="ctr"/>
                </a:tc>
              </a:tr>
              <a:tr h="370840">
                <a:tc gridSpan="3">
                  <a:txBody>
                    <a:bodyPr/>
                    <a:lstStyle/>
                    <a:p>
                      <a:r>
                        <a:rPr lang="en-CA" dirty="0" smtClean="0">
                          <a:solidFill>
                            <a:srgbClr val="00B050"/>
                          </a:solidFill>
                        </a:rPr>
                        <a:t>Only now do we have a foundation for handling change philosophically</a:t>
                      </a:r>
                    </a:p>
                    <a:p>
                      <a:pPr lvl="1">
                        <a:buFont typeface="Arial" pitchFamily="34" charset="0"/>
                        <a:buChar char="•"/>
                      </a:pPr>
                      <a:r>
                        <a:rPr lang="en-CA" dirty="0" smtClean="0"/>
                        <a:t>The ancients were right to stick to substance, but...</a:t>
                      </a:r>
                    </a:p>
                    <a:p>
                      <a:pPr>
                        <a:buFont typeface="Arial" pitchFamily="34" charset="0"/>
                        <a:buNone/>
                      </a:pPr>
                      <a:r>
                        <a:rPr lang="en-CA" dirty="0" smtClean="0">
                          <a:solidFill>
                            <a:srgbClr val="7030A0"/>
                          </a:solidFill>
                        </a:rPr>
                        <a:t>*Related to my formalism</a:t>
                      </a:r>
                    </a:p>
                  </a:txBody>
                  <a:tcPr marL="46800" marR="46800" marT="0" marB="0" anchor="ctr"/>
                </a:tc>
                <a:tc hMerge="1">
                  <a:txBody>
                    <a:bodyPr/>
                    <a:lstStyle/>
                    <a:p>
                      <a:endParaRPr lang="en-CA" dirty="0"/>
                    </a:p>
                  </a:txBody>
                  <a:tcPr/>
                </a:tc>
                <a:tc hMerge="1">
                  <a:txBody>
                    <a:bodyPr/>
                    <a:lstStyle/>
                    <a:p>
                      <a:endParaRPr lang="en-CA" dirty="0"/>
                    </a:p>
                  </a:txBody>
                  <a:tcPr/>
                </a:tc>
              </a:tr>
            </a:tbl>
          </a:graphicData>
        </a:graphic>
      </p:graphicFrame>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28</a:t>
            </a:fld>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Science </a:t>
            </a:r>
            <a:r>
              <a:rPr lang="en-CA" dirty="0" smtClean="0">
                <a:sym typeface="Wingdings" pitchFamily="2" charset="2"/>
              </a:rPr>
              <a:t> Philosophy</a:t>
            </a:r>
            <a:endParaRPr lang="en-CA" dirty="0"/>
          </a:p>
        </p:txBody>
      </p:sp>
      <p:sp>
        <p:nvSpPr>
          <p:cNvPr id="3" name="Content Placeholder 2"/>
          <p:cNvSpPr>
            <a:spLocks noGrp="1"/>
          </p:cNvSpPr>
          <p:nvPr>
            <p:ph idx="1"/>
          </p:nvPr>
        </p:nvSpPr>
        <p:spPr>
          <a:xfrm>
            <a:off x="6357950" y="3286124"/>
            <a:ext cx="2786050" cy="3286148"/>
          </a:xfrm>
        </p:spPr>
        <p:txBody>
          <a:bodyPr>
            <a:normAutofit/>
          </a:bodyPr>
          <a:lstStyle/>
          <a:p>
            <a:endParaRPr lang="en-CA" dirty="0" smtClean="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29</a:t>
            </a:fld>
            <a:endParaRPr lang="en-CA" dirty="0"/>
          </a:p>
        </p:txBody>
      </p:sp>
      <p:sp>
        <p:nvSpPr>
          <p:cNvPr id="8" name="Isosceles Triangle 7"/>
          <p:cNvSpPr/>
          <p:nvPr/>
        </p:nvSpPr>
        <p:spPr>
          <a:xfrm flipV="1">
            <a:off x="1500166" y="1785926"/>
            <a:ext cx="6143668" cy="4286280"/>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0" name="Picture 6" descr="C:\Users\David\AppData\Local\Microsoft\Windows\Temporary Internet Files\Content.IE5\AJ8BUUXB\MMAG00460_0000[1].gif"/>
          <p:cNvPicPr>
            <a:picLocks noChangeAspect="1" noChangeArrowheads="1" noCrop="1"/>
          </p:cNvPicPr>
          <p:nvPr/>
        </p:nvPicPr>
        <p:blipFill>
          <a:blip r:embed="rId3"/>
          <a:srcRect/>
          <a:stretch>
            <a:fillRect/>
          </a:stretch>
        </p:blipFill>
        <p:spPr bwMode="auto">
          <a:xfrm>
            <a:off x="4148141" y="5729310"/>
            <a:ext cx="923925" cy="914400"/>
          </a:xfrm>
          <a:prstGeom prst="rect">
            <a:avLst/>
          </a:prstGeom>
          <a:noFill/>
        </p:spPr>
      </p:pic>
      <p:sp>
        <p:nvSpPr>
          <p:cNvPr id="16" name="Isosceles Triangle 15"/>
          <p:cNvSpPr>
            <a:spLocks noChangeAspect="1"/>
          </p:cNvSpPr>
          <p:nvPr/>
        </p:nvSpPr>
        <p:spPr>
          <a:xfrm rot="10800000">
            <a:off x="3837742" y="4976098"/>
            <a:ext cx="1571636" cy="1076229"/>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scene3d>
              <a:camera prst="orthographicFront">
                <a:rot lat="0" lon="0" rev="10800000"/>
              </a:camera>
              <a:lightRig rig="threePt" dir="t"/>
            </a:scene3d>
          </a:bodyPr>
          <a:lstStyle/>
          <a:p>
            <a:pPr algn="ctr"/>
            <a:r>
              <a:rPr lang="en-CA" dirty="0" smtClean="0">
                <a:solidFill>
                  <a:srgbClr val="FF0000"/>
                </a:solidFill>
              </a:rPr>
              <a:t>Metaphysics</a:t>
            </a:r>
            <a:br>
              <a:rPr lang="en-CA" dirty="0" smtClean="0">
                <a:solidFill>
                  <a:srgbClr val="FF0000"/>
                </a:solidFill>
              </a:rPr>
            </a:br>
            <a:r>
              <a:rPr lang="en-CA" sz="1200" dirty="0" smtClean="0">
                <a:solidFill>
                  <a:srgbClr val="FF0000"/>
                </a:solidFill>
              </a:rPr>
              <a:t>&amp; Ontology</a:t>
            </a:r>
            <a:endParaRPr lang="en-CA" dirty="0">
              <a:solidFill>
                <a:srgbClr val="FF0000"/>
              </a:solidFill>
            </a:endParaRPr>
          </a:p>
        </p:txBody>
      </p:sp>
      <p:sp>
        <p:nvSpPr>
          <p:cNvPr id="21" name="TextBox 20"/>
          <p:cNvSpPr txBox="1"/>
          <p:nvPr/>
        </p:nvSpPr>
        <p:spPr>
          <a:xfrm>
            <a:off x="4786314" y="4357694"/>
            <a:ext cx="1500198" cy="369332"/>
          </a:xfrm>
          <a:prstGeom prst="rect">
            <a:avLst/>
          </a:prstGeom>
          <a:noFill/>
        </p:spPr>
        <p:txBody>
          <a:bodyPr wrap="square" rtlCol="0">
            <a:spAutoFit/>
          </a:bodyPr>
          <a:lstStyle/>
          <a:p>
            <a:r>
              <a:rPr lang="en-CA" dirty="0" smtClean="0"/>
              <a:t>Physics</a:t>
            </a:r>
            <a:endParaRPr lang="en-CA" dirty="0"/>
          </a:p>
        </p:txBody>
      </p:sp>
      <p:sp>
        <p:nvSpPr>
          <p:cNvPr id="22" name="TextBox 21"/>
          <p:cNvSpPr txBox="1"/>
          <p:nvPr/>
        </p:nvSpPr>
        <p:spPr>
          <a:xfrm>
            <a:off x="4786314" y="3774048"/>
            <a:ext cx="1500198" cy="369332"/>
          </a:xfrm>
          <a:prstGeom prst="rect">
            <a:avLst/>
          </a:prstGeom>
          <a:noFill/>
        </p:spPr>
        <p:txBody>
          <a:bodyPr wrap="square" rtlCol="0">
            <a:spAutoFit/>
          </a:bodyPr>
          <a:lstStyle/>
          <a:p>
            <a:r>
              <a:rPr lang="en-CA" dirty="0" smtClean="0"/>
              <a:t>Biology</a:t>
            </a:r>
            <a:endParaRPr lang="en-CA" dirty="0"/>
          </a:p>
        </p:txBody>
      </p:sp>
      <p:sp>
        <p:nvSpPr>
          <p:cNvPr id="27" name="TextBox 26"/>
          <p:cNvSpPr txBox="1"/>
          <p:nvPr/>
        </p:nvSpPr>
        <p:spPr>
          <a:xfrm>
            <a:off x="2357422" y="1785926"/>
            <a:ext cx="1500198" cy="369332"/>
          </a:xfrm>
          <a:prstGeom prst="rect">
            <a:avLst/>
          </a:prstGeom>
          <a:noFill/>
        </p:spPr>
        <p:txBody>
          <a:bodyPr wrap="square" rtlCol="0">
            <a:spAutoFit/>
          </a:bodyPr>
          <a:lstStyle/>
          <a:p>
            <a:r>
              <a:rPr lang="en-CA" dirty="0" smtClean="0"/>
              <a:t>Rational</a:t>
            </a:r>
            <a:endParaRPr lang="en-CA" dirty="0"/>
          </a:p>
        </p:txBody>
      </p:sp>
      <p:sp>
        <p:nvSpPr>
          <p:cNvPr id="28" name="TextBox 27"/>
          <p:cNvSpPr txBox="1"/>
          <p:nvPr/>
        </p:nvSpPr>
        <p:spPr>
          <a:xfrm>
            <a:off x="5000628" y="1785926"/>
            <a:ext cx="2286016" cy="369332"/>
          </a:xfrm>
          <a:prstGeom prst="rect">
            <a:avLst/>
          </a:prstGeom>
          <a:noFill/>
        </p:spPr>
        <p:txBody>
          <a:bodyPr wrap="square" rtlCol="0">
            <a:spAutoFit/>
          </a:bodyPr>
          <a:lstStyle/>
          <a:p>
            <a:r>
              <a:rPr lang="en-CA" dirty="0" smtClean="0"/>
              <a:t>Empirical</a:t>
            </a:r>
            <a:endParaRPr lang="en-CA" sz="1200" dirty="0"/>
          </a:p>
        </p:txBody>
      </p:sp>
      <p:sp>
        <p:nvSpPr>
          <p:cNvPr id="29" name="TextBox 28"/>
          <p:cNvSpPr txBox="1"/>
          <p:nvPr/>
        </p:nvSpPr>
        <p:spPr>
          <a:xfrm>
            <a:off x="2428860" y="1428736"/>
            <a:ext cx="1500198" cy="369332"/>
          </a:xfrm>
          <a:prstGeom prst="rect">
            <a:avLst/>
          </a:prstGeom>
          <a:noFill/>
        </p:spPr>
        <p:txBody>
          <a:bodyPr wrap="square" rtlCol="0">
            <a:spAutoFit/>
          </a:bodyPr>
          <a:lstStyle/>
          <a:p>
            <a:r>
              <a:rPr lang="en-CA" dirty="0" smtClean="0"/>
              <a:t>Philosophy</a:t>
            </a:r>
            <a:endParaRPr lang="en-CA" dirty="0"/>
          </a:p>
        </p:txBody>
      </p:sp>
      <p:sp>
        <p:nvSpPr>
          <p:cNvPr id="30" name="TextBox 29"/>
          <p:cNvSpPr txBox="1"/>
          <p:nvPr/>
        </p:nvSpPr>
        <p:spPr>
          <a:xfrm>
            <a:off x="5357818" y="1428736"/>
            <a:ext cx="1500198" cy="369332"/>
          </a:xfrm>
          <a:prstGeom prst="rect">
            <a:avLst/>
          </a:prstGeom>
          <a:noFill/>
        </p:spPr>
        <p:txBody>
          <a:bodyPr wrap="square" rtlCol="0">
            <a:spAutoFit/>
          </a:bodyPr>
          <a:lstStyle/>
          <a:p>
            <a:r>
              <a:rPr lang="en-CA" dirty="0" smtClean="0"/>
              <a:t>Science</a:t>
            </a:r>
            <a:endParaRPr lang="en-CA" dirty="0"/>
          </a:p>
        </p:txBody>
      </p:sp>
      <p:sp>
        <p:nvSpPr>
          <p:cNvPr id="32" name="Curved Left Arrow 31"/>
          <p:cNvSpPr/>
          <p:nvPr/>
        </p:nvSpPr>
        <p:spPr>
          <a:xfrm rot="2254390">
            <a:off x="7125006" y="2192720"/>
            <a:ext cx="785818" cy="11430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Circular Arrow 34"/>
          <p:cNvSpPr/>
          <p:nvPr/>
        </p:nvSpPr>
        <p:spPr>
          <a:xfrm rot="19774935" flipV="1">
            <a:off x="1098453" y="1857129"/>
            <a:ext cx="1160615" cy="1832826"/>
          </a:xfrm>
          <a:prstGeom prst="circularArrow">
            <a:avLst>
              <a:gd name="adj1" fmla="val 12500"/>
              <a:gd name="adj2" fmla="val 1105975"/>
              <a:gd name="adj3" fmla="val 20457681"/>
              <a:gd name="adj4" fmla="val 3011744"/>
              <a:gd name="adj5" fmla="val 16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Right Arrow 37"/>
          <p:cNvSpPr/>
          <p:nvPr/>
        </p:nvSpPr>
        <p:spPr>
          <a:xfrm>
            <a:off x="3714744" y="2500306"/>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flipH="1">
            <a:off x="3714744" y="3000372"/>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p:nvPr/>
        </p:nvCxnSpPr>
        <p:spPr>
          <a:xfrm>
            <a:off x="3286116" y="4286256"/>
            <a:ext cx="257176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6050" y="3571876"/>
            <a:ext cx="3571900"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1815743"/>
            <a:ext cx="57150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r"/>
            <a:r>
              <a:rPr lang="en-CA" dirty="0" smtClean="0"/>
              <a:t>Formal </a:t>
            </a:r>
            <a:br>
              <a:rPr lang="en-CA" dirty="0" smtClean="0"/>
            </a:br>
            <a:r>
              <a:rPr lang="en-CA" dirty="0" smtClean="0"/>
              <a:t>(Mathematics, Computing)</a:t>
            </a:r>
            <a:endParaRPr lang="en-CA" dirty="0"/>
          </a:p>
        </p:txBody>
      </p:sp>
      <p:sp>
        <p:nvSpPr>
          <p:cNvPr id="23" name="TextBox 22"/>
          <p:cNvSpPr txBox="1"/>
          <p:nvPr/>
        </p:nvSpPr>
        <p:spPr>
          <a:xfrm>
            <a:off x="3857620" y="2214554"/>
            <a:ext cx="2428892" cy="369332"/>
          </a:xfrm>
          <a:prstGeom prst="rect">
            <a:avLst/>
          </a:prstGeom>
          <a:noFill/>
        </p:spPr>
        <p:txBody>
          <a:bodyPr wrap="square" rtlCol="0">
            <a:spAutoFit/>
          </a:bodyPr>
          <a:lstStyle/>
          <a:p>
            <a:r>
              <a:rPr lang="en-CA" dirty="0" smtClean="0">
                <a:solidFill>
                  <a:srgbClr val="FF0000"/>
                </a:solidFill>
              </a:rPr>
              <a:t>Cognitive Science </a:t>
            </a:r>
            <a:r>
              <a:rPr lang="en-CA" dirty="0" smtClean="0">
                <a:solidFill>
                  <a:srgbClr val="FF0000"/>
                </a:solidFill>
                <a:sym typeface="Wingdings" pitchFamily="2" charset="2"/>
              </a:rPr>
              <a:t></a:t>
            </a:r>
            <a:endParaRPr lang="en-C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1+#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Statement</a:t>
            </a:r>
            <a:endParaRPr lang="en-CA" dirty="0"/>
          </a:p>
        </p:txBody>
      </p:sp>
      <p:sp>
        <p:nvSpPr>
          <p:cNvPr id="3" name="Content Placeholder 2"/>
          <p:cNvSpPr>
            <a:spLocks noGrp="1"/>
          </p:cNvSpPr>
          <p:nvPr>
            <p:ph idx="1"/>
          </p:nvPr>
        </p:nvSpPr>
        <p:spPr/>
        <p:txBody>
          <a:bodyPr/>
          <a:lstStyle/>
          <a:p>
            <a:r>
              <a:rPr lang="en-CA" dirty="0" smtClean="0"/>
              <a:t>Newell (1973 &amp; 1990)</a:t>
            </a:r>
          </a:p>
          <a:p>
            <a:pPr lvl="1"/>
            <a:r>
              <a:rPr lang="en-CA" dirty="0" smtClean="0"/>
              <a:t>research programs not adding up</a:t>
            </a:r>
          </a:p>
          <a:p>
            <a:pPr lvl="1"/>
            <a:r>
              <a:rPr lang="en-CA" dirty="0" smtClean="0"/>
              <a:t>Oversimplified dichotomies</a:t>
            </a:r>
          </a:p>
          <a:p>
            <a:pPr lvl="1"/>
            <a:r>
              <a:rPr lang="en-CA" dirty="0" smtClean="0"/>
              <a:t>unify via integrated control </a:t>
            </a:r>
          </a:p>
          <a:p>
            <a:endParaRPr lang="en-CA" dirty="0" smtClean="0"/>
          </a:p>
          <a:p>
            <a:r>
              <a:rPr lang="en-CA" dirty="0" smtClean="0"/>
              <a:t>Today</a:t>
            </a:r>
          </a:p>
          <a:p>
            <a:pPr lvl="1"/>
            <a:r>
              <a:rPr lang="en-CA" dirty="0" smtClean="0"/>
              <a:t>Just as bad, even with control</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a:t>
            </a:fld>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Science X </a:t>
            </a:r>
            <a:r>
              <a:rPr lang="en-CA" dirty="0" smtClean="0">
                <a:sym typeface="Wingdings" pitchFamily="2" charset="2"/>
              </a:rPr>
              <a:t> Philosophy X</a:t>
            </a:r>
            <a:endParaRPr lang="en-CA" dirty="0"/>
          </a:p>
        </p:txBody>
      </p:sp>
      <p:sp>
        <p:nvSpPr>
          <p:cNvPr id="3" name="Content Placeholder 2"/>
          <p:cNvSpPr>
            <a:spLocks noGrp="1"/>
          </p:cNvSpPr>
          <p:nvPr>
            <p:ph idx="1"/>
          </p:nvPr>
        </p:nvSpPr>
        <p:spPr/>
        <p:txBody>
          <a:bodyPr>
            <a:normAutofit fontScale="40000" lnSpcReduction="20000"/>
          </a:bodyPr>
          <a:lstStyle/>
          <a:p>
            <a:r>
              <a:rPr lang="en-CA" dirty="0" smtClean="0"/>
              <a:t>In general, there is a steady </a:t>
            </a:r>
            <a:r>
              <a:rPr lang="en-CA" dirty="0" smtClean="0">
                <a:sym typeface="Wingdings" pitchFamily="2" charset="2"/>
              </a:rPr>
              <a:t>exchange between</a:t>
            </a:r>
          </a:p>
          <a:p>
            <a:pPr lvl="1"/>
            <a:r>
              <a:rPr lang="en-CA" dirty="0" smtClean="0">
                <a:sym typeface="Wingdings" pitchFamily="2" charset="2"/>
              </a:rPr>
              <a:t>The Science of X, and</a:t>
            </a:r>
          </a:p>
          <a:p>
            <a:pPr lvl="1"/>
            <a:r>
              <a:rPr lang="en-CA" dirty="0" smtClean="0">
                <a:sym typeface="Wingdings" pitchFamily="2" charset="2"/>
              </a:rPr>
              <a:t>The Philosophy of X</a:t>
            </a:r>
          </a:p>
          <a:p>
            <a:r>
              <a:rPr lang="en-CA" dirty="0" smtClean="0">
                <a:sym typeface="Wingdings" pitchFamily="2" charset="2"/>
              </a:rPr>
              <a:t>In many cases, this only concerns the philosophers and scientists knowledgeable in X alone</a:t>
            </a:r>
          </a:p>
          <a:p>
            <a:pPr lvl="1"/>
            <a:r>
              <a:rPr lang="en-CA" dirty="0" smtClean="0">
                <a:sym typeface="Wingdings" pitchFamily="2" charset="2"/>
              </a:rPr>
              <a:t>Often, they were one and the same individual</a:t>
            </a:r>
          </a:p>
          <a:p>
            <a:pPr lvl="2"/>
            <a:r>
              <a:rPr lang="en-CA" dirty="0" smtClean="0">
                <a:sym typeface="Wingdings" pitchFamily="2" charset="2"/>
              </a:rPr>
              <a:t>E.g., Einstein with spacetime and quantum interpretations and use of thought experiments</a:t>
            </a:r>
          </a:p>
          <a:p>
            <a:pPr lvl="2"/>
            <a:r>
              <a:rPr lang="en-CA" dirty="0" smtClean="0">
                <a:sym typeface="Wingdings" pitchFamily="2" charset="2"/>
              </a:rPr>
              <a:t>The ancient polymaths</a:t>
            </a:r>
          </a:p>
          <a:p>
            <a:pPr lvl="1"/>
            <a:r>
              <a:rPr lang="en-CA" dirty="0" smtClean="0">
                <a:sym typeface="Wingdings" pitchFamily="2" charset="2"/>
              </a:rPr>
              <a:t>Sometimes, opportunity strikes</a:t>
            </a:r>
          </a:p>
          <a:p>
            <a:pPr lvl="2"/>
            <a:r>
              <a:rPr lang="en-CA" dirty="0" smtClean="0">
                <a:sym typeface="Wingdings" pitchFamily="2" charset="2"/>
              </a:rPr>
              <a:t>E.g., Brooks with subsumption architecture and meaning based on “non-symbolic” embodied reactive behaviours</a:t>
            </a:r>
          </a:p>
          <a:p>
            <a:pPr lvl="1"/>
            <a:r>
              <a:rPr lang="en-CA" dirty="0" smtClean="0">
                <a:sym typeface="Wingdings" pitchFamily="2" charset="2"/>
              </a:rPr>
              <a:t>In any case, these scientists and philosophers understood each other at some level of discourse</a:t>
            </a:r>
          </a:p>
          <a:p>
            <a:r>
              <a:rPr lang="en-CA" dirty="0" smtClean="0">
                <a:sym typeface="Wingdings" pitchFamily="2" charset="2"/>
              </a:rPr>
              <a:t>Exchange mostly takes the form of </a:t>
            </a:r>
            <a:r>
              <a:rPr lang="en-CA" sz="2000" dirty="0" smtClean="0">
                <a:solidFill>
                  <a:srgbClr val="FF0000"/>
                </a:solidFill>
                <a:sym typeface="Wingdings" pitchFamily="2" charset="2"/>
              </a:rPr>
              <a:t>(poor guess at this point)</a:t>
            </a:r>
            <a:endParaRPr lang="en-CA" dirty="0" smtClean="0">
              <a:solidFill>
                <a:srgbClr val="FF0000"/>
              </a:solidFill>
              <a:sym typeface="Wingdings" pitchFamily="2" charset="2"/>
            </a:endParaRPr>
          </a:p>
          <a:p>
            <a:pPr lvl="1"/>
            <a:r>
              <a:rPr lang="en-CA" dirty="0" smtClean="0">
                <a:sym typeface="Wingdings" pitchFamily="2" charset="2"/>
              </a:rPr>
              <a:t>Minor simplifications, alternative (dichotomous) viewpoints &amp; conceptions</a:t>
            </a:r>
          </a:p>
          <a:p>
            <a:pPr lvl="1"/>
            <a:r>
              <a:rPr lang="en-CA" dirty="0" smtClean="0">
                <a:sym typeface="Wingdings" pitchFamily="2" charset="2"/>
              </a:rPr>
              <a:t>Few issues at any one time</a:t>
            </a:r>
          </a:p>
          <a:p>
            <a:pPr lvl="1"/>
            <a:r>
              <a:rPr lang="en-CA" dirty="0" smtClean="0">
                <a:sym typeface="Wingdings" pitchFamily="2" charset="2"/>
              </a:rPr>
              <a:t>Many philosophical X issues resolvable via grounding of science X</a:t>
            </a:r>
          </a:p>
          <a:p>
            <a:pPr lvl="1"/>
            <a:r>
              <a:rPr lang="en-CA" dirty="0" smtClean="0">
                <a:sym typeface="Wingdings" pitchFamily="2" charset="2"/>
              </a:rPr>
              <a:t>The exchange is lopsided. Philosophy takes more than it receives</a:t>
            </a:r>
          </a:p>
          <a:p>
            <a:pPr lvl="2"/>
            <a:r>
              <a:rPr lang="en-CA" dirty="0" smtClean="0">
                <a:sym typeface="Wingdings" pitchFamily="2" charset="2"/>
              </a:rPr>
              <a:t>How does X affect ontology? Meaning? Experience?</a:t>
            </a:r>
          </a:p>
          <a:p>
            <a:pPr lvl="2"/>
            <a:r>
              <a:rPr lang="en-CA" dirty="0" smtClean="0">
                <a:solidFill>
                  <a:srgbClr val="FF0000"/>
                </a:solidFill>
                <a:sym typeface="Wingdings" pitchFamily="2" charset="2"/>
              </a:rPr>
              <a:t>Philosophy slowly becomes self absorbed and looses relevance to a mature science X</a:t>
            </a:r>
          </a:p>
          <a:p>
            <a:r>
              <a:rPr lang="en-CA" dirty="0" smtClean="0">
                <a:solidFill>
                  <a:srgbClr val="FF0000"/>
                </a:solidFill>
                <a:sym typeface="Wingdings" pitchFamily="2" charset="2"/>
              </a:rPr>
              <a:t>However, as philosophy general has been diminished by the birth of the science of X it has increasingly found itself operating in the above mode only</a:t>
            </a:r>
          </a:p>
          <a:p>
            <a:pPr lvl="1"/>
            <a:r>
              <a:rPr lang="en-CA" dirty="0" smtClean="0">
                <a:sym typeface="Wingdings" pitchFamily="2" charset="2"/>
              </a:rPr>
              <a:t>Philosophy of Cognition (beyond the social sciences) is the most active philosophy left.</a:t>
            </a:r>
          </a:p>
          <a:p>
            <a:pPr lvl="1"/>
            <a:r>
              <a:rPr lang="en-CA" dirty="0" smtClean="0">
                <a:sym typeface="Wingdings" pitchFamily="2" charset="2"/>
              </a:rPr>
              <a:t>It is currently not-grounded in science (as cognition is not mature)</a:t>
            </a:r>
          </a:p>
          <a:p>
            <a:pPr lvl="2"/>
            <a:r>
              <a:rPr lang="en-CA" dirty="0" smtClean="0">
                <a:solidFill>
                  <a:srgbClr val="FF0000"/>
                </a:solidFill>
                <a:sym typeface="Wingdings" pitchFamily="2" charset="2"/>
              </a:rPr>
              <a:t>Failure of philosophy divorced from science</a:t>
            </a:r>
          </a:p>
          <a:p>
            <a:pPr lvl="3"/>
            <a:r>
              <a:rPr lang="en-CA" dirty="0" smtClean="0">
                <a:solidFill>
                  <a:srgbClr val="FF0000"/>
                </a:solidFill>
                <a:sym typeface="Wingdings" pitchFamily="2" charset="2"/>
              </a:rPr>
              <a:t>no ground, endless rationality, too many dichotomies</a:t>
            </a:r>
          </a:p>
          <a:p>
            <a:pPr lvl="2"/>
            <a:r>
              <a:rPr lang="en-CA" dirty="0" smtClean="0">
                <a:solidFill>
                  <a:srgbClr val="FF0000"/>
                </a:solidFill>
                <a:sym typeface="Wingdings" pitchFamily="2" charset="2"/>
              </a:rPr>
              <a:t>Failure of science divorced from philosophy</a:t>
            </a:r>
          </a:p>
          <a:p>
            <a:pPr lvl="3"/>
            <a:r>
              <a:rPr lang="en-CA" dirty="0" smtClean="0">
                <a:solidFill>
                  <a:srgbClr val="FF0000"/>
                </a:solidFill>
                <a:sym typeface="Wingdings" pitchFamily="2" charset="2"/>
              </a:rPr>
              <a:t>immature science, no paradigm, too many dichotomies, wasted empiricism</a:t>
            </a:r>
          </a:p>
          <a:p>
            <a:pPr lvl="1"/>
            <a:r>
              <a:rPr lang="en-CA" dirty="0" smtClean="0">
                <a:solidFill>
                  <a:srgbClr val="00B050"/>
                </a:solidFill>
                <a:sym typeface="Wingdings" pitchFamily="2" charset="2"/>
              </a:rPr>
              <a:t>Science and Philosophy need each other!</a:t>
            </a:r>
          </a:p>
          <a:p>
            <a:pPr lvl="1"/>
            <a:r>
              <a:rPr lang="en-CA" dirty="0" smtClean="0">
                <a:sym typeface="Wingdings" pitchFamily="2" charset="2"/>
              </a:rPr>
              <a:t>Too many unresolvable dichotomies.</a:t>
            </a:r>
          </a:p>
          <a:p>
            <a:pPr lvl="1"/>
            <a:r>
              <a:rPr lang="en-CA" dirty="0" smtClean="0">
                <a:sym typeface="Wingdings" pitchFamily="2" charset="2"/>
              </a:rPr>
              <a:t>Forgotten how to give birth to a science. When was the last time?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30</a:t>
            </a:fld>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Science X </a:t>
            </a:r>
            <a:r>
              <a:rPr lang="en-CA" dirty="0" smtClean="0">
                <a:sym typeface="Wingdings" pitchFamily="2" charset="2"/>
              </a:rPr>
              <a:t> Philosophy Y</a:t>
            </a:r>
            <a:endParaRPr lang="en-CA" dirty="0"/>
          </a:p>
        </p:txBody>
      </p:sp>
      <p:sp>
        <p:nvSpPr>
          <p:cNvPr id="3" name="Content Placeholder 2"/>
          <p:cNvSpPr>
            <a:spLocks noGrp="1"/>
          </p:cNvSpPr>
          <p:nvPr>
            <p:ph idx="1"/>
          </p:nvPr>
        </p:nvSpPr>
        <p:spPr/>
        <p:txBody>
          <a:bodyPr>
            <a:normAutofit fontScale="62500" lnSpcReduction="20000"/>
          </a:bodyPr>
          <a:lstStyle/>
          <a:p>
            <a:r>
              <a:rPr lang="en-CA" dirty="0" smtClean="0"/>
              <a:t>I want to introduce the science of change into metaphysics, philosophy and cognition</a:t>
            </a:r>
          </a:p>
          <a:p>
            <a:pPr lvl="1"/>
            <a:r>
              <a:rPr lang="en-CA" dirty="0" smtClean="0"/>
              <a:t>Reason is for unity to be made apparent shortly</a:t>
            </a:r>
          </a:p>
          <a:p>
            <a:r>
              <a:rPr lang="en-CA" dirty="0" smtClean="0"/>
              <a:t>Why hasn’t this already been done?</a:t>
            </a:r>
          </a:p>
          <a:p>
            <a:pPr lvl="1"/>
            <a:r>
              <a:rPr lang="en-CA" dirty="0" smtClean="0"/>
              <a:t>Will show later why temporal calculi are patches</a:t>
            </a:r>
          </a:p>
          <a:p>
            <a:pPr lvl="1"/>
            <a:r>
              <a:rPr lang="en-CA" dirty="0" smtClean="0"/>
              <a:t>The jargon of X is not accessible</a:t>
            </a:r>
          </a:p>
          <a:p>
            <a:pPr lvl="2"/>
            <a:r>
              <a:rPr lang="en-CA" dirty="0" smtClean="0"/>
              <a:t>Math too difficult</a:t>
            </a:r>
          </a:p>
          <a:p>
            <a:pPr lvl="3"/>
            <a:r>
              <a:rPr lang="en-CA" dirty="0" smtClean="0"/>
              <a:t>Wave Functions and Partial Differential Equations, Matrix Operations</a:t>
            </a:r>
          </a:p>
          <a:p>
            <a:pPr lvl="3"/>
            <a:r>
              <a:rPr lang="en-CA" dirty="0" smtClean="0"/>
              <a:t>Fields, Tensors, Non-Euclidean Geometry</a:t>
            </a:r>
          </a:p>
          <a:p>
            <a:pPr lvl="1"/>
            <a:r>
              <a:rPr lang="en-CA" dirty="0" smtClean="0"/>
              <a:t>Metaphysics &amp; Philosophy has built an enormous house (of cards) based on 2½ millennia of substance metaphysics</a:t>
            </a:r>
          </a:p>
          <a:p>
            <a:pPr lvl="2"/>
            <a:r>
              <a:rPr lang="en-CA" dirty="0" smtClean="0"/>
              <a:t>Only I am silly enough to shake such a foundation (but it must be done...)</a:t>
            </a:r>
          </a:p>
          <a:p>
            <a:pPr lvl="1"/>
            <a:r>
              <a:rPr lang="en-CA" dirty="0" smtClean="0"/>
              <a:t>The Philosophy of  Y is too complicated for Science X</a:t>
            </a:r>
          </a:p>
          <a:p>
            <a:pPr lvl="2"/>
            <a:r>
              <a:rPr lang="en-CA" dirty="0" smtClean="0"/>
              <a:t>And in general, philosophy has a bad rap for endless rationality</a:t>
            </a:r>
          </a:p>
          <a:p>
            <a:pPr lvl="2"/>
            <a:r>
              <a:rPr lang="en-CA" dirty="0" smtClean="0"/>
              <a:t>Don’t depend on physics to </a:t>
            </a:r>
            <a:r>
              <a:rPr lang="en-CA" b="1" dirty="0" smtClean="0"/>
              <a:t>push</a:t>
            </a:r>
            <a:r>
              <a:rPr lang="en-CA" dirty="0" smtClean="0"/>
              <a:t> such ideas into Philosophy of Mind. They will not simplify their physics for our purposes.</a:t>
            </a:r>
          </a:p>
          <a:p>
            <a:pPr lvl="3"/>
            <a:r>
              <a:rPr lang="en-CA" dirty="0" smtClean="0"/>
              <a:t>They have withdrawn and created their own implicit metaphysics</a:t>
            </a:r>
          </a:p>
          <a:p>
            <a:pPr lvl="3"/>
            <a:r>
              <a:rPr lang="en-CA" dirty="0" smtClean="0"/>
              <a:t>The birth of physics as a science has left meta-physics diminished of all empiricism</a:t>
            </a:r>
          </a:p>
          <a:p>
            <a:pPr lvl="2"/>
            <a:r>
              <a:rPr lang="en-CA" dirty="0" smtClean="0"/>
              <a:t>We must make the effort to </a:t>
            </a:r>
            <a:r>
              <a:rPr lang="en-CA" b="1" dirty="0" smtClean="0"/>
              <a:t>pull</a:t>
            </a:r>
            <a:r>
              <a:rPr lang="en-CA" dirty="0" smtClean="0"/>
              <a:t> back and simplify these ideas together for ourselves</a:t>
            </a:r>
          </a:p>
          <a:p>
            <a:pPr lvl="1"/>
            <a:r>
              <a:rPr lang="en-CA" dirty="0" smtClean="0"/>
              <a:t>The days of polymaths (knowing X and Y) is mostly over</a:t>
            </a:r>
          </a:p>
          <a:p>
            <a:pPr lvl="2"/>
            <a:r>
              <a:rPr lang="en-CA" dirty="0" smtClean="0"/>
              <a:t>Life has gotten so much more complicated</a:t>
            </a:r>
          </a:p>
          <a:p>
            <a:pPr lvl="2"/>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31</a:t>
            </a:fld>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Process Metaphysics –</a:t>
            </a:r>
            <a:br>
              <a:rPr lang="en-CA" dirty="0" smtClean="0"/>
            </a:br>
            <a:r>
              <a:rPr lang="en-CA" dirty="0" smtClean="0"/>
              <a:t>Simple Process Example</a:t>
            </a:r>
            <a:endParaRPr lang="en-CA" dirty="0"/>
          </a:p>
        </p:txBody>
      </p:sp>
      <p:sp>
        <p:nvSpPr>
          <p:cNvPr id="3" name="Content Placeholder 2"/>
          <p:cNvSpPr>
            <a:spLocks noGrp="1"/>
          </p:cNvSpPr>
          <p:nvPr>
            <p:ph idx="1"/>
          </p:nvPr>
        </p:nvSpPr>
        <p:spPr>
          <a:xfrm>
            <a:off x="0" y="1428736"/>
            <a:ext cx="9144000" cy="5143535"/>
          </a:xfrm>
        </p:spPr>
        <p:txBody>
          <a:bodyPr>
            <a:normAutofit fontScale="47500" lnSpcReduction="20000"/>
          </a:bodyPr>
          <a:lstStyle/>
          <a:p>
            <a:r>
              <a:rPr lang="en-CA" dirty="0" smtClean="0"/>
              <a:t>A simple </a:t>
            </a:r>
            <a:r>
              <a:rPr lang="en-CA" dirty="0" smtClean="0">
                <a:solidFill>
                  <a:srgbClr val="0070C0"/>
                </a:solidFill>
              </a:rPr>
              <a:t>observed</a:t>
            </a:r>
            <a:r>
              <a:rPr lang="en-CA" dirty="0" smtClean="0"/>
              <a:t> process is formulated as</a:t>
            </a:r>
          </a:p>
          <a:p>
            <a:pPr lvl="4">
              <a:buNone/>
            </a:pPr>
            <a:r>
              <a:rPr lang="en-CA" dirty="0"/>
              <a:t>	</a:t>
            </a:r>
            <a:r>
              <a:rPr lang="en-CA" dirty="0" smtClean="0"/>
              <a:t>				A += -A/2</a:t>
            </a:r>
            <a:r>
              <a:rPr lang="en-CA" dirty="0"/>
              <a:t>	</a:t>
            </a:r>
            <a:r>
              <a:rPr lang="en-CA" dirty="0" smtClean="0"/>
              <a:t>or			(1)</a:t>
            </a:r>
          </a:p>
          <a:p>
            <a:r>
              <a:rPr lang="en-CA" dirty="0" smtClean="0"/>
              <a:t>The change operator (“+=”)</a:t>
            </a:r>
          </a:p>
          <a:p>
            <a:pPr lvl="1"/>
            <a:r>
              <a:rPr lang="en-CA" dirty="0" smtClean="0"/>
              <a:t>updates the </a:t>
            </a:r>
            <a:r>
              <a:rPr lang="en-CA" dirty="0" smtClean="0">
                <a:solidFill>
                  <a:srgbClr val="0070C0"/>
                </a:solidFill>
              </a:rPr>
              <a:t>observed</a:t>
            </a:r>
            <a:r>
              <a:rPr lang="en-CA" dirty="0" smtClean="0"/>
              <a:t> value on the left-hand side (LHS),</a:t>
            </a:r>
          </a:p>
          <a:p>
            <a:pPr lvl="1"/>
            <a:r>
              <a:rPr lang="en-CA" dirty="0" smtClean="0"/>
              <a:t>by the </a:t>
            </a:r>
            <a:r>
              <a:rPr lang="en-CA" dirty="0" smtClean="0">
                <a:solidFill>
                  <a:srgbClr val="0070C0"/>
                </a:solidFill>
              </a:rPr>
              <a:t>observed</a:t>
            </a:r>
            <a:r>
              <a:rPr lang="en-CA" dirty="0" smtClean="0"/>
              <a:t> influence terms on the right hand side (RHS)</a:t>
            </a:r>
          </a:p>
          <a:p>
            <a:pPr lvl="1"/>
            <a:r>
              <a:rPr lang="en-CA" dirty="0" smtClean="0"/>
              <a:t>Update operations take an arbitrarily small amount of time to occur, denoted by ∆t, but this is not normally indicated.</a:t>
            </a:r>
          </a:p>
          <a:p>
            <a:pPr lvl="2"/>
            <a:r>
              <a:rPr lang="en-CA" dirty="0" smtClean="0"/>
              <a:t>Much smaller time than an atomic operation. This simulates continuity.</a:t>
            </a:r>
          </a:p>
          <a:p>
            <a:r>
              <a:rPr lang="en-CA" dirty="0" smtClean="0"/>
              <a:t>Example could produce the sequence {1, ½, ¼, ... 1/2</a:t>
            </a:r>
            <a:r>
              <a:rPr lang="en-CA" baseline="30000" dirty="0" smtClean="0"/>
              <a:t>n</a:t>
            </a:r>
            <a:r>
              <a:rPr lang="en-CA" dirty="0" smtClean="0"/>
              <a:t>} every ∆t</a:t>
            </a:r>
          </a:p>
          <a:p>
            <a:pPr lvl="1"/>
            <a:r>
              <a:rPr lang="en-CA" dirty="0" smtClean="0"/>
              <a:t>This could represent a battery </a:t>
            </a:r>
            <a:r>
              <a:rPr lang="en-CA" dirty="0" smtClean="0">
                <a:solidFill>
                  <a:srgbClr val="0070C0"/>
                </a:solidFill>
              </a:rPr>
              <a:t>becoming</a:t>
            </a:r>
            <a:r>
              <a:rPr lang="en-CA" dirty="0" smtClean="0"/>
              <a:t> discharged</a:t>
            </a:r>
          </a:p>
          <a:p>
            <a:pPr lvl="1"/>
            <a:r>
              <a:rPr lang="en-CA" dirty="0" smtClean="0"/>
              <a:t>Note: non-linear exponential behaviour emerges despite being</a:t>
            </a:r>
            <a:br>
              <a:rPr lang="en-CA" dirty="0" smtClean="0"/>
            </a:br>
            <a:r>
              <a:rPr lang="en-CA" dirty="0" smtClean="0"/>
              <a:t>simply a linear sum of parts. This is due to recursion.</a:t>
            </a:r>
          </a:p>
          <a:p>
            <a:r>
              <a:rPr lang="en-CA" dirty="0" smtClean="0"/>
              <a:t>Process must have self-reference (recursion)</a:t>
            </a:r>
          </a:p>
          <a:p>
            <a:pPr lvl="1"/>
            <a:r>
              <a:rPr lang="en-CA" dirty="0" smtClean="0"/>
              <a:t>Allows it to change/unfold over time</a:t>
            </a:r>
          </a:p>
          <a:p>
            <a:pPr lvl="1"/>
            <a:r>
              <a:rPr lang="en-CA" dirty="0" smtClean="0"/>
              <a:t>Even if an external stimuli is removed</a:t>
            </a:r>
          </a:p>
          <a:p>
            <a:pPr lvl="1"/>
            <a:r>
              <a:rPr lang="en-CA" dirty="0" smtClean="0"/>
              <a:t>This gives it a measure of independence and </a:t>
            </a:r>
            <a:r>
              <a:rPr lang="en-CA" dirty="0" smtClean="0">
                <a:solidFill>
                  <a:srgbClr val="0070C0"/>
                </a:solidFill>
              </a:rPr>
              <a:t>observed</a:t>
            </a:r>
            <a:r>
              <a:rPr lang="en-CA" dirty="0" smtClean="0"/>
              <a:t> reality</a:t>
            </a:r>
          </a:p>
          <a:p>
            <a:pPr lvl="1"/>
            <a:r>
              <a:rPr lang="en-CA" dirty="0" smtClean="0"/>
              <a:t>(This is explicitly not allowed in Causal Bayesian Networks)</a:t>
            </a:r>
          </a:p>
          <a:p>
            <a:r>
              <a:rPr lang="en-CA" dirty="0" smtClean="0"/>
              <a:t>Processes are approximate and may ignore minor terms of influence</a:t>
            </a:r>
          </a:p>
          <a:p>
            <a:pPr lvl="1"/>
            <a:r>
              <a:rPr lang="en-CA" dirty="0" smtClean="0"/>
              <a:t>This enables processes themselves to change over time</a:t>
            </a:r>
          </a:p>
          <a:p>
            <a:r>
              <a:rPr lang="en-CA" dirty="0" smtClean="0"/>
              <a:t>The LHS is also an emergent</a:t>
            </a:r>
          </a:p>
          <a:p>
            <a:pPr lvl="1"/>
            <a:r>
              <a:rPr lang="en-CA" dirty="0" smtClean="0"/>
              <a:t>The LHS acts like a state and is said to emerge (that's what all observables truly are)</a:t>
            </a:r>
          </a:p>
          <a:p>
            <a:pPr lvl="1"/>
            <a:r>
              <a:rPr lang="en-CA" dirty="0" smtClean="0"/>
              <a:t>Because it is derived from the stateless function: ∆ A(t) =  –A/2</a:t>
            </a:r>
          </a:p>
          <a:p>
            <a:pPr lvl="1"/>
            <a:r>
              <a:rPr lang="en-CA" dirty="0" smtClean="0"/>
              <a:t>Approximates a substance</a:t>
            </a:r>
          </a:p>
          <a:p>
            <a:pPr lvl="2"/>
            <a:r>
              <a:rPr lang="en-CA" dirty="0" smtClean="0"/>
              <a:t>Crisp substances loose their creations, hence substance metaphysics must add intentionality</a:t>
            </a:r>
          </a:p>
          <a:p>
            <a:r>
              <a:rPr lang="en-CA" dirty="0" smtClean="0"/>
              <a:t>The RHS is an explanatory (micro) set of changes</a:t>
            </a:r>
          </a:p>
          <a:p>
            <a:pPr lvl="1"/>
            <a:r>
              <a:rPr lang="en-CA" dirty="0" smtClean="0"/>
              <a:t>Over iterations, it approximates an atomic discrete operation, but it adds explanatory power</a:t>
            </a:r>
          </a:p>
          <a:p>
            <a:endParaRPr lang="en-CA" dirty="0" smtClean="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32</a:t>
            </a:fld>
            <a:endParaRPr lang="en-CA" dirty="0"/>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pSp>
        <p:nvGrpSpPr>
          <p:cNvPr id="2057" name="Group 9"/>
          <p:cNvGrpSpPr>
            <a:grpSpLocks noChangeAspect="1"/>
          </p:cNvGrpSpPr>
          <p:nvPr/>
        </p:nvGrpSpPr>
        <p:grpSpPr bwMode="auto">
          <a:xfrm>
            <a:off x="6286512" y="1500174"/>
            <a:ext cx="952500" cy="749300"/>
            <a:chOff x="5282" y="2240"/>
            <a:chExt cx="1500" cy="1180"/>
          </a:xfrm>
        </p:grpSpPr>
        <p:sp>
          <p:nvSpPr>
            <p:cNvPr id="2061" name="AutoShape 13"/>
            <p:cNvSpPr>
              <a:spLocks noChangeAspect="1" noChangeArrowheads="1" noTextEdit="1"/>
            </p:cNvSpPr>
            <p:nvPr/>
          </p:nvSpPr>
          <p:spPr bwMode="auto">
            <a:xfrm>
              <a:off x="5282" y="2240"/>
              <a:ext cx="1500" cy="118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60" name="Oval 12"/>
            <p:cNvSpPr>
              <a:spLocks noChangeArrowheads="1"/>
            </p:cNvSpPr>
            <p:nvPr/>
          </p:nvSpPr>
          <p:spPr bwMode="auto">
            <a:xfrm>
              <a:off x="5382" y="2719"/>
              <a:ext cx="1100" cy="562"/>
            </a:xfrm>
            <a:prstGeom prst="ellipse">
              <a:avLst/>
            </a:prstGeom>
            <a:noFill/>
            <a:ln w="381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AutoShape 11"/>
            <p:cNvSpPr>
              <a:spLocks noChangeShapeType="1"/>
            </p:cNvSpPr>
            <p:nvPr/>
          </p:nvSpPr>
          <p:spPr bwMode="auto">
            <a:xfrm flipH="1" flipV="1">
              <a:off x="5932" y="2689"/>
              <a:ext cx="580" cy="311"/>
            </a:xfrm>
            <a:prstGeom prst="curvedConnector4">
              <a:avLst>
                <a:gd name="adj1" fmla="val -56898"/>
                <a:gd name="adj2" fmla="val 206111"/>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2058" name="Text Box 10"/>
            <p:cNvSpPr txBox="1">
              <a:spLocks noChangeArrowheads="1"/>
            </p:cNvSpPr>
            <p:nvPr/>
          </p:nvSpPr>
          <p:spPr bwMode="auto">
            <a:xfrm>
              <a:off x="6082" y="2340"/>
              <a:ext cx="600" cy="52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-½</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19" name="Chart 18"/>
          <p:cNvGraphicFramePr/>
          <p:nvPr/>
        </p:nvGraphicFramePr>
        <p:xfrm>
          <a:off x="7143768" y="3000372"/>
          <a:ext cx="2000232" cy="1428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Process Metaphysics –</a:t>
            </a:r>
            <a:br>
              <a:rPr lang="en-CA" dirty="0" smtClean="0"/>
            </a:br>
            <a:r>
              <a:rPr lang="en-CA" dirty="0" smtClean="0"/>
              <a:t>Simple Process Ensemble</a:t>
            </a:r>
            <a:endParaRPr lang="en-CA" dirty="0"/>
          </a:p>
        </p:txBody>
      </p:sp>
      <p:sp>
        <p:nvSpPr>
          <p:cNvPr id="3" name="Content Placeholder 2"/>
          <p:cNvSpPr>
            <a:spLocks noGrp="1"/>
          </p:cNvSpPr>
          <p:nvPr>
            <p:ph idx="1"/>
          </p:nvPr>
        </p:nvSpPr>
        <p:spPr>
          <a:xfrm>
            <a:off x="0" y="1428736"/>
            <a:ext cx="5929322" cy="5143535"/>
          </a:xfrm>
        </p:spPr>
        <p:txBody>
          <a:bodyPr>
            <a:normAutofit fontScale="92500" lnSpcReduction="10000"/>
          </a:bodyPr>
          <a:lstStyle/>
          <a:p>
            <a:r>
              <a:rPr lang="en-CA" sz="2400" dirty="0" smtClean="0"/>
              <a:t>All processes in a system interact continuously and are shown in an ensemble. Here is the </a:t>
            </a:r>
            <a:r>
              <a:rPr lang="en-CA" sz="2400" dirty="0" err="1" smtClean="0">
                <a:hlinkClick r:id="rId3"/>
              </a:rPr>
              <a:t>Lotka–Volterra</a:t>
            </a:r>
            <a:r>
              <a:rPr lang="en-CA" sz="2400" dirty="0" smtClean="0"/>
              <a:t> predator-prey example</a:t>
            </a:r>
          </a:p>
          <a:p>
            <a:pPr lvl="1"/>
            <a:r>
              <a:rPr lang="en-CA" sz="2000" i="1" dirty="0" smtClean="0"/>
              <a:t>Rabbit</a:t>
            </a:r>
            <a:r>
              <a:rPr lang="en-CA" sz="2000" dirty="0" smtClean="0"/>
              <a:t> += (α*</a:t>
            </a:r>
            <a:r>
              <a:rPr lang="en-CA" sz="2000" i="1" dirty="0" smtClean="0"/>
              <a:t>Rabbit</a:t>
            </a:r>
            <a:r>
              <a:rPr lang="en-CA" sz="2000" dirty="0" smtClean="0"/>
              <a:t>) – (β*</a:t>
            </a:r>
            <a:r>
              <a:rPr lang="en-CA" sz="2000" i="1" dirty="0" smtClean="0"/>
              <a:t>Rabbit</a:t>
            </a:r>
            <a:r>
              <a:rPr lang="en-CA" sz="2000" dirty="0" smtClean="0"/>
              <a:t>*</a:t>
            </a:r>
            <a:r>
              <a:rPr lang="en-CA" sz="2000" i="1" dirty="0" smtClean="0"/>
              <a:t>Fox</a:t>
            </a:r>
            <a:r>
              <a:rPr lang="en-CA" sz="2000" dirty="0" smtClean="0"/>
              <a:t>)</a:t>
            </a:r>
          </a:p>
          <a:p>
            <a:pPr lvl="1"/>
            <a:r>
              <a:rPr lang="en-CA" sz="2000" i="1" dirty="0" smtClean="0"/>
              <a:t>Fox</a:t>
            </a:r>
            <a:r>
              <a:rPr lang="en-CA" sz="2000" dirty="0" smtClean="0"/>
              <a:t> += (δ*</a:t>
            </a:r>
            <a:r>
              <a:rPr lang="en-CA" sz="2000" i="1" dirty="0" smtClean="0"/>
              <a:t>Fox</a:t>
            </a:r>
            <a:r>
              <a:rPr lang="en-CA" sz="2000" dirty="0" smtClean="0"/>
              <a:t>*</a:t>
            </a:r>
            <a:r>
              <a:rPr lang="en-CA" sz="2000" i="1" dirty="0" smtClean="0"/>
              <a:t>Rabbit</a:t>
            </a:r>
            <a:r>
              <a:rPr lang="en-CA" sz="2000" dirty="0" smtClean="0"/>
              <a:t>) – (γ*</a:t>
            </a:r>
            <a:r>
              <a:rPr lang="en-CA" sz="2000" i="1" dirty="0" smtClean="0"/>
              <a:t>Fox</a:t>
            </a:r>
            <a:r>
              <a:rPr lang="en-CA" sz="2000" dirty="0" smtClean="0"/>
              <a:t>)</a:t>
            </a:r>
          </a:p>
          <a:p>
            <a:r>
              <a:rPr lang="en-CA" sz="2400" dirty="0" smtClean="0"/>
              <a:t>The Rabbit*Fox term is not recursive, is not independent, has no observable reality and is simply shown for simplicity</a:t>
            </a:r>
          </a:p>
          <a:p>
            <a:pPr lvl="1"/>
            <a:r>
              <a:rPr lang="en-CA" sz="2000" dirty="0" smtClean="0"/>
              <a:t>Represents the chance that fox and rabbits will meet</a:t>
            </a:r>
          </a:p>
          <a:p>
            <a:pPr lvl="1"/>
            <a:r>
              <a:rPr lang="en-CA" sz="2000" dirty="0" smtClean="0"/>
              <a:t>Has no delays</a:t>
            </a:r>
          </a:p>
          <a:p>
            <a:r>
              <a:rPr lang="en-CA" sz="2400" dirty="0" smtClean="0"/>
              <a:t>RHS influence LHS often</a:t>
            </a:r>
          </a:p>
          <a:p>
            <a:pPr lvl="1"/>
            <a:r>
              <a:rPr lang="en-CA" sz="2000" dirty="0" smtClean="0"/>
              <a:t>Interactively</a:t>
            </a:r>
          </a:p>
          <a:p>
            <a:pPr lvl="1"/>
            <a:r>
              <a:rPr lang="en-CA" sz="2000" dirty="0" smtClean="0"/>
              <a:t>Terms of Opposition (+ vs. -)</a:t>
            </a:r>
          </a:p>
          <a:p>
            <a:r>
              <a:rPr lang="en-CA" sz="2400" dirty="0" smtClean="0"/>
              <a:t>System is time </a:t>
            </a:r>
            <a:r>
              <a:rPr lang="en-CA" sz="2400" dirty="0" err="1" smtClean="0"/>
              <a:t>invarient</a:t>
            </a:r>
            <a:endParaRPr lang="en-CA" sz="2400" dirty="0" smtClean="0"/>
          </a:p>
          <a:p>
            <a:endParaRPr lang="en-CA" sz="2400"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33</a:t>
            </a:fld>
            <a:endParaRPr lang="en-CA" dirty="0"/>
          </a:p>
        </p:txBody>
      </p:sp>
      <p:sp>
        <p:nvSpPr>
          <p:cNvPr id="14133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pSp>
        <p:nvGrpSpPr>
          <p:cNvPr id="141313" name="Group 1"/>
          <p:cNvGrpSpPr>
            <a:grpSpLocks noChangeAspect="1"/>
          </p:cNvGrpSpPr>
          <p:nvPr/>
        </p:nvGrpSpPr>
        <p:grpSpPr bwMode="auto">
          <a:xfrm>
            <a:off x="6000760" y="1643050"/>
            <a:ext cx="3000396" cy="1943100"/>
            <a:chOff x="2560" y="3460"/>
            <a:chExt cx="6300" cy="3060"/>
          </a:xfrm>
        </p:grpSpPr>
        <p:sp>
          <p:nvSpPr>
            <p:cNvPr id="141329" name="AutoShape 17"/>
            <p:cNvSpPr>
              <a:spLocks noChangeAspect="1" noChangeArrowheads="1" noTextEdit="1"/>
            </p:cNvSpPr>
            <p:nvPr/>
          </p:nvSpPr>
          <p:spPr bwMode="auto">
            <a:xfrm>
              <a:off x="2560" y="3460"/>
              <a:ext cx="6300" cy="306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41328" name="Oval 16"/>
            <p:cNvSpPr>
              <a:spLocks noChangeArrowheads="1"/>
            </p:cNvSpPr>
            <p:nvPr/>
          </p:nvSpPr>
          <p:spPr bwMode="auto">
            <a:xfrm>
              <a:off x="2660" y="5200"/>
              <a:ext cx="1800" cy="701"/>
            </a:xfrm>
            <a:prstGeom prst="ellipse">
              <a:avLst/>
            </a:prstGeom>
            <a:no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Rabbit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7" name="Oval 15"/>
            <p:cNvSpPr>
              <a:spLocks noChangeArrowheads="1"/>
            </p:cNvSpPr>
            <p:nvPr/>
          </p:nvSpPr>
          <p:spPr bwMode="auto">
            <a:xfrm>
              <a:off x="6960" y="5200"/>
              <a:ext cx="1800" cy="702"/>
            </a:xfrm>
            <a:prstGeom prst="ellipse">
              <a:avLst/>
            </a:prstGeom>
            <a:no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Fox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26" name="Oval 14"/>
            <p:cNvSpPr>
              <a:spLocks noChangeArrowheads="1"/>
            </p:cNvSpPr>
            <p:nvPr/>
          </p:nvSpPr>
          <p:spPr bwMode="auto">
            <a:xfrm>
              <a:off x="4560" y="3580"/>
              <a:ext cx="2200" cy="701"/>
            </a:xfrm>
            <a:prstGeom prst="ellipse">
              <a:avLst/>
            </a:prstGeom>
            <a:noFill/>
            <a:ln w="25400">
              <a:solidFill>
                <a:srgbClr val="C4BC9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Rabbit * Fox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325" name="AutoShape 13"/>
            <p:cNvSpPr>
              <a:spLocks noChangeShapeType="1"/>
            </p:cNvSpPr>
            <p:nvPr/>
          </p:nvSpPr>
          <p:spPr bwMode="auto">
            <a:xfrm rot="16200000">
              <a:off x="3425" y="4066"/>
              <a:ext cx="1249" cy="980"/>
            </a:xfrm>
            <a:prstGeom prst="curvedConnector2">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141324" name="AutoShape 12"/>
            <p:cNvSpPr>
              <a:spLocks noChangeShapeType="1"/>
            </p:cNvSpPr>
            <p:nvPr/>
          </p:nvSpPr>
          <p:spPr bwMode="auto">
            <a:xfrm rot="5400000" flipH="1">
              <a:off x="6695" y="4016"/>
              <a:ext cx="1249" cy="1080"/>
            </a:xfrm>
            <a:prstGeom prst="curvedConnector2">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141323" name="AutoShape 11"/>
            <p:cNvSpPr>
              <a:spLocks noChangeShapeType="1"/>
            </p:cNvSpPr>
            <p:nvPr/>
          </p:nvSpPr>
          <p:spPr bwMode="auto">
            <a:xfrm rot="16200000" flipH="1">
              <a:off x="3493" y="5249"/>
              <a:ext cx="72" cy="1212"/>
            </a:xfrm>
            <a:prstGeom prst="curvedConnector3">
              <a:avLst>
                <a:gd name="adj1" fmla="val 620792"/>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141322" name="AutoShape 10"/>
            <p:cNvSpPr>
              <a:spLocks noChangeShapeType="1"/>
            </p:cNvSpPr>
            <p:nvPr/>
          </p:nvSpPr>
          <p:spPr bwMode="auto">
            <a:xfrm rot="16200000" flipH="1">
              <a:off x="7837" y="5206"/>
              <a:ext cx="72" cy="1299"/>
            </a:xfrm>
            <a:prstGeom prst="curvedConnector3">
              <a:avLst>
                <a:gd name="adj1" fmla="val 57273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141321" name="AutoShape 9"/>
            <p:cNvSpPr>
              <a:spLocks noChangeShapeType="1"/>
            </p:cNvSpPr>
            <p:nvPr/>
          </p:nvSpPr>
          <p:spPr bwMode="auto">
            <a:xfrm rot="5400000">
              <a:off x="4004" y="4674"/>
              <a:ext cx="1353" cy="402"/>
            </a:xfrm>
            <a:prstGeom prst="curvedConnector2">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141320" name="AutoShape 8"/>
            <p:cNvSpPr>
              <a:spLocks noChangeShapeType="1"/>
            </p:cNvSpPr>
            <p:nvPr/>
          </p:nvSpPr>
          <p:spPr bwMode="auto">
            <a:xfrm rot="16200000" flipH="1">
              <a:off x="6012" y="4624"/>
              <a:ext cx="1353" cy="502"/>
            </a:xfrm>
            <a:prstGeom prst="curvedConnector2">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CA"/>
            </a:p>
          </p:txBody>
        </p:sp>
        <p:sp>
          <p:nvSpPr>
            <p:cNvPr id="141319" name="Text Box 7"/>
            <p:cNvSpPr txBox="1">
              <a:spLocks noChangeArrowheads="1"/>
            </p:cNvSpPr>
            <p:nvPr/>
          </p:nvSpPr>
          <p:spPr bwMode="auto">
            <a:xfrm>
              <a:off x="3460" y="4040"/>
              <a:ext cx="500"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318" name="Text Box 6"/>
            <p:cNvSpPr txBox="1">
              <a:spLocks noChangeArrowheads="1"/>
            </p:cNvSpPr>
            <p:nvPr/>
          </p:nvSpPr>
          <p:spPr bwMode="auto">
            <a:xfrm>
              <a:off x="7360" y="4040"/>
              <a:ext cx="500"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317" name="Text Box 5"/>
            <p:cNvSpPr txBox="1">
              <a:spLocks noChangeArrowheads="1"/>
            </p:cNvSpPr>
            <p:nvPr/>
          </p:nvSpPr>
          <p:spPr bwMode="auto">
            <a:xfrm>
              <a:off x="4260" y="4680"/>
              <a:ext cx="1000"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β</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16" name="Text Box 4"/>
            <p:cNvSpPr txBox="1">
              <a:spLocks noChangeArrowheads="1"/>
            </p:cNvSpPr>
            <p:nvPr/>
          </p:nvSpPr>
          <p:spPr bwMode="auto">
            <a:xfrm>
              <a:off x="6460" y="4680"/>
              <a:ext cx="1050"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δ</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15" name="Text Box 3"/>
            <p:cNvSpPr txBox="1">
              <a:spLocks noChangeArrowheads="1"/>
            </p:cNvSpPr>
            <p:nvPr/>
          </p:nvSpPr>
          <p:spPr bwMode="auto">
            <a:xfrm>
              <a:off x="3160" y="5840"/>
              <a:ext cx="1050"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14" name="Text Box 2"/>
            <p:cNvSpPr txBox="1">
              <a:spLocks noChangeArrowheads="1"/>
            </p:cNvSpPr>
            <p:nvPr/>
          </p:nvSpPr>
          <p:spPr bwMode="auto">
            <a:xfrm>
              <a:off x="7460" y="5820"/>
              <a:ext cx="950"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γ</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44" name="Chart 43"/>
          <p:cNvGraphicFramePr/>
          <p:nvPr/>
        </p:nvGraphicFramePr>
        <p:xfrm>
          <a:off x="5786446" y="4429132"/>
          <a:ext cx="3357554" cy="216598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Metaphysics Comparison</a:t>
            </a:r>
            <a:endParaRPr lang="en-CA" dirty="0"/>
          </a:p>
        </p:txBody>
      </p:sp>
      <p:graphicFrame>
        <p:nvGraphicFramePr>
          <p:cNvPr id="7" name="Content Placeholder 6"/>
          <p:cNvGraphicFramePr>
            <a:graphicFrameLocks noGrp="1"/>
          </p:cNvGraphicFramePr>
          <p:nvPr>
            <p:ph idx="1"/>
          </p:nvPr>
        </p:nvGraphicFramePr>
        <p:xfrm>
          <a:off x="0" y="1285860"/>
          <a:ext cx="9144000" cy="5257800"/>
        </p:xfrm>
        <a:graphic>
          <a:graphicData uri="http://schemas.openxmlformats.org/drawingml/2006/table">
            <a:tbl>
              <a:tblPr firstRow="1" bandRow="1">
                <a:tableStyleId>{5C22544A-7EE6-4342-B048-85BDC9FD1C3A}</a:tableStyleId>
              </a:tblPr>
              <a:tblGrid>
                <a:gridCol w="2214546"/>
                <a:gridCol w="3286148"/>
                <a:gridCol w="3643306"/>
              </a:tblGrid>
              <a:tr h="370840">
                <a:tc>
                  <a:txBody>
                    <a:bodyPr/>
                    <a:lstStyle/>
                    <a:p>
                      <a:r>
                        <a:rPr lang="en-CA" dirty="0" smtClean="0"/>
                        <a:t>Item</a:t>
                      </a:r>
                      <a:endParaRPr lang="en-CA" dirty="0"/>
                    </a:p>
                  </a:txBody>
                  <a:tcPr/>
                </a:tc>
                <a:tc>
                  <a:txBody>
                    <a:bodyPr/>
                    <a:lstStyle/>
                    <a:p>
                      <a:r>
                        <a:rPr lang="en-CA" dirty="0" smtClean="0"/>
                        <a:t>Process Metaphysics</a:t>
                      </a:r>
                      <a:endParaRPr lang="en-CA" dirty="0"/>
                    </a:p>
                  </a:txBody>
                  <a:tcPr/>
                </a:tc>
                <a:tc>
                  <a:txBody>
                    <a:bodyPr/>
                    <a:lstStyle/>
                    <a:p>
                      <a:r>
                        <a:rPr lang="en-CA" dirty="0" err="1" smtClean="0"/>
                        <a:t>Substance+Action</a:t>
                      </a:r>
                      <a:r>
                        <a:rPr lang="en-CA" dirty="0" smtClean="0"/>
                        <a:t> Metaphysics</a:t>
                      </a:r>
                      <a:endParaRPr lang="en-CA" dirty="0"/>
                    </a:p>
                  </a:txBody>
                  <a:tcPr/>
                </a:tc>
              </a:tr>
              <a:tr h="370840">
                <a:tc>
                  <a:txBody>
                    <a:bodyPr/>
                    <a:lstStyle/>
                    <a:p>
                      <a:r>
                        <a:rPr lang="en-CA" dirty="0" smtClean="0"/>
                        <a:t>Formalism</a:t>
                      </a:r>
                      <a:endParaRPr lang="en-CA" dirty="0"/>
                    </a:p>
                  </a:txBody>
                  <a:tcPr/>
                </a:tc>
                <a:tc>
                  <a:txBody>
                    <a:bodyPr/>
                    <a:lstStyle/>
                    <a:p>
                      <a:r>
                        <a:rPr lang="en-CA" dirty="0" smtClean="0">
                          <a:solidFill>
                            <a:schemeClr val="bg2">
                              <a:lumMod val="75000"/>
                            </a:schemeClr>
                          </a:solidFill>
                        </a:rPr>
                        <a:t>∆A = f(A, B) </a:t>
                      </a:r>
                      <a:r>
                        <a:rPr lang="en-CA" dirty="0" smtClean="0">
                          <a:solidFill>
                            <a:schemeClr val="bg2">
                              <a:lumMod val="75000"/>
                            </a:schemeClr>
                          </a:solidFill>
                          <a:sym typeface="Wingdings" pitchFamily="2" charset="2"/>
                        </a:rPr>
                        <a:t></a:t>
                      </a:r>
                      <a:r>
                        <a:rPr lang="en-CA" dirty="0" smtClean="0">
                          <a:solidFill>
                            <a:schemeClr val="bg2">
                              <a:lumMod val="50000"/>
                            </a:schemeClr>
                          </a:solidFill>
                          <a:sym typeface="Wingdings" pitchFamily="2" charset="2"/>
                        </a:rPr>
                        <a:t> </a:t>
                      </a:r>
                      <a:r>
                        <a:rPr lang="en-CA" dirty="0" smtClean="0">
                          <a:sym typeface="Wingdings" pitchFamily="2" charset="2"/>
                        </a:rPr>
                        <a:t>A += </a:t>
                      </a:r>
                      <a:r>
                        <a:rPr lang="en-CA" dirty="0" smtClean="0"/>
                        <a:t>∆A</a:t>
                      </a:r>
                    </a:p>
                    <a:p>
                      <a:r>
                        <a:rPr lang="en-CA" dirty="0" smtClean="0">
                          <a:solidFill>
                            <a:schemeClr val="bg2">
                              <a:lumMod val="75000"/>
                            </a:schemeClr>
                          </a:solidFill>
                        </a:rPr>
                        <a:t>∆B = g(A,B) </a:t>
                      </a:r>
                      <a:r>
                        <a:rPr lang="en-CA" dirty="0" smtClean="0">
                          <a:solidFill>
                            <a:schemeClr val="bg2">
                              <a:lumMod val="75000"/>
                            </a:schemeClr>
                          </a:solidFill>
                          <a:sym typeface="Wingdings" pitchFamily="2" charset="2"/>
                        </a:rPr>
                        <a:t></a:t>
                      </a:r>
                      <a:r>
                        <a:rPr lang="en-CA" dirty="0" smtClean="0">
                          <a:sym typeface="Wingdings" pitchFamily="2" charset="2"/>
                        </a:rPr>
                        <a:t> B += </a:t>
                      </a:r>
                      <a:r>
                        <a:rPr lang="en-CA" dirty="0" smtClean="0"/>
                        <a:t>∆B</a:t>
                      </a:r>
                    </a:p>
                  </a:txBody>
                  <a:tcPr/>
                </a:tc>
                <a:tc>
                  <a:txBody>
                    <a:bodyPr/>
                    <a:lstStyle/>
                    <a:p>
                      <a:r>
                        <a:rPr lang="en-CA" dirty="0" smtClean="0"/>
                        <a:t>A(t)</a:t>
                      </a:r>
                      <a:r>
                        <a:rPr lang="en-CA" baseline="0" dirty="0" smtClean="0"/>
                        <a:t> = f(</a:t>
                      </a:r>
                      <a:r>
                        <a:rPr lang="en-CA" baseline="0" dirty="0" err="1" smtClean="0"/>
                        <a:t>A,B,t</a:t>
                      </a:r>
                      <a:r>
                        <a:rPr lang="en-CA" baseline="0" dirty="0" smtClean="0"/>
                        <a:t>); </a:t>
                      </a:r>
                      <a:r>
                        <a:rPr lang="en-CA" dirty="0" smtClean="0"/>
                        <a:t>∆A(t) = A(t) </a:t>
                      </a:r>
                      <a:r>
                        <a:rPr lang="en-CA" baseline="0" dirty="0" smtClean="0"/>
                        <a:t>–</a:t>
                      </a:r>
                      <a:r>
                        <a:rPr lang="en-CA" dirty="0" smtClean="0"/>
                        <a:t> A(t-1)</a:t>
                      </a:r>
                      <a:endParaRPr lang="en-CA" baseline="0" dirty="0" smtClean="0"/>
                    </a:p>
                    <a:p>
                      <a:r>
                        <a:rPr lang="en-CA" baseline="0" dirty="0" smtClean="0"/>
                        <a:t>B(t) = g(</a:t>
                      </a:r>
                      <a:r>
                        <a:rPr lang="en-CA" baseline="0" dirty="0" err="1" smtClean="0"/>
                        <a:t>A,B,t</a:t>
                      </a:r>
                      <a:r>
                        <a:rPr lang="en-CA" baseline="0" dirty="0" smtClean="0"/>
                        <a:t>); </a:t>
                      </a:r>
                      <a:r>
                        <a:rPr lang="en-CA" dirty="0" smtClean="0"/>
                        <a:t>∆B(t) = B(t)</a:t>
                      </a:r>
                      <a:r>
                        <a:rPr lang="en-CA" baseline="0" dirty="0" smtClean="0"/>
                        <a:t> – B(t-1)</a:t>
                      </a:r>
                      <a:endParaRPr lang="en-CA" dirty="0"/>
                    </a:p>
                  </a:txBody>
                  <a:tcPr/>
                </a:tc>
              </a:tr>
              <a:tr h="370840">
                <a:tc>
                  <a:txBody>
                    <a:bodyPr/>
                    <a:lstStyle/>
                    <a:p>
                      <a:r>
                        <a:rPr lang="en-CA" dirty="0" smtClean="0"/>
                        <a:t>Mechanism</a:t>
                      </a:r>
                      <a:endParaRPr lang="en-CA" dirty="0"/>
                    </a:p>
                  </a:txBody>
                  <a:tcPr/>
                </a:tc>
                <a:tc>
                  <a:txBody>
                    <a:bodyPr/>
                    <a:lstStyle/>
                    <a:p>
                      <a:r>
                        <a:rPr lang="en-CA" dirty="0" smtClean="0"/>
                        <a:t>Algorithmic, Temporal Ordered</a:t>
                      </a:r>
                      <a:endParaRPr lang="en-CA" dirty="0"/>
                    </a:p>
                  </a:txBody>
                  <a:tcPr/>
                </a:tc>
                <a:tc>
                  <a:txBody>
                    <a:bodyPr/>
                    <a:lstStyle/>
                    <a:p>
                      <a:r>
                        <a:rPr lang="en-CA" dirty="0" smtClean="0"/>
                        <a:t>Functional, Time Dependant</a:t>
                      </a:r>
                      <a:endParaRPr lang="en-CA" dirty="0"/>
                    </a:p>
                  </a:txBody>
                  <a:tcPr/>
                </a:tc>
              </a:tr>
              <a:tr h="370840">
                <a:tc>
                  <a:txBody>
                    <a:bodyPr/>
                    <a:lstStyle/>
                    <a:p>
                      <a:r>
                        <a:rPr lang="en-CA" dirty="0" smtClean="0"/>
                        <a:t>Sentence</a:t>
                      </a:r>
                      <a:endParaRPr lang="en-CA" dirty="0"/>
                    </a:p>
                  </a:txBody>
                  <a:tcPr/>
                </a:tc>
                <a:tc>
                  <a:txBody>
                    <a:bodyPr/>
                    <a:lstStyle/>
                    <a:p>
                      <a:r>
                        <a:rPr lang="en-CA" dirty="0" smtClean="0"/>
                        <a:t>Imperative (+=)</a:t>
                      </a:r>
                      <a:endParaRPr lang="en-CA" dirty="0"/>
                    </a:p>
                  </a:txBody>
                  <a:tcPr/>
                </a:tc>
                <a:tc>
                  <a:txBody>
                    <a:bodyPr/>
                    <a:lstStyle/>
                    <a:p>
                      <a:r>
                        <a:rPr lang="en-CA" dirty="0" smtClean="0"/>
                        <a:t>Declarative (=)</a:t>
                      </a:r>
                      <a:endParaRPr lang="en-CA" dirty="0"/>
                    </a:p>
                  </a:txBody>
                  <a:tcPr/>
                </a:tc>
              </a:tr>
              <a:tr h="370840">
                <a:tc>
                  <a:txBody>
                    <a:bodyPr/>
                    <a:lstStyle/>
                    <a:p>
                      <a:r>
                        <a:rPr lang="en-CA" dirty="0" smtClean="0"/>
                        <a:t>Truth</a:t>
                      </a:r>
                      <a:endParaRPr lang="en-CA" dirty="0"/>
                    </a:p>
                  </a:txBody>
                  <a:tcPr/>
                </a:tc>
                <a:tc>
                  <a:txBody>
                    <a:bodyPr/>
                    <a:lstStyle/>
                    <a:p>
                      <a:r>
                        <a:rPr lang="en-CA" dirty="0" smtClean="0"/>
                        <a:t>N/A</a:t>
                      </a:r>
                      <a:endParaRPr lang="en-CA" dirty="0"/>
                    </a:p>
                  </a:txBody>
                  <a:tcPr/>
                </a:tc>
                <a:tc>
                  <a:txBody>
                    <a:bodyPr/>
                    <a:lstStyle/>
                    <a:p>
                      <a:r>
                        <a:rPr lang="en-CA" dirty="0" smtClean="0"/>
                        <a:t>Yes</a:t>
                      </a:r>
                      <a:endParaRPr lang="en-CA" dirty="0"/>
                    </a:p>
                  </a:txBody>
                  <a:tcPr/>
                </a:tc>
              </a:tr>
              <a:tr h="370840">
                <a:tc>
                  <a:txBody>
                    <a:bodyPr/>
                    <a:lstStyle/>
                    <a:p>
                      <a:r>
                        <a:rPr lang="en-CA" dirty="0" smtClean="0"/>
                        <a:t>Substance</a:t>
                      </a:r>
                      <a:endParaRPr lang="en-CA" dirty="0"/>
                    </a:p>
                  </a:txBody>
                  <a:tcPr/>
                </a:tc>
                <a:tc>
                  <a:txBody>
                    <a:bodyPr/>
                    <a:lstStyle/>
                    <a:p>
                      <a:r>
                        <a:rPr lang="en-CA" dirty="0" smtClean="0"/>
                        <a:t>Emerges on LHS as Fuzzy</a:t>
                      </a:r>
                      <a:endParaRPr lang="en-CA" dirty="0"/>
                    </a:p>
                  </a:txBody>
                  <a:tcPr/>
                </a:tc>
                <a:tc>
                  <a:txBody>
                    <a:bodyPr/>
                    <a:lstStyle/>
                    <a:p>
                      <a:r>
                        <a:rPr lang="en-CA" dirty="0" smtClean="0"/>
                        <a:t>Crisp</a:t>
                      </a:r>
                      <a:endParaRPr lang="en-CA" dirty="0"/>
                    </a:p>
                  </a:txBody>
                  <a:tcPr/>
                </a:tc>
              </a:tr>
              <a:tr h="370840">
                <a:tc>
                  <a:txBody>
                    <a:bodyPr/>
                    <a:lstStyle/>
                    <a:p>
                      <a:r>
                        <a:rPr lang="en-CA" dirty="0" smtClean="0"/>
                        <a:t>Action</a:t>
                      </a:r>
                      <a:endParaRPr lang="en-CA" dirty="0"/>
                    </a:p>
                  </a:txBody>
                  <a:tcPr/>
                </a:tc>
                <a:tc>
                  <a:txBody>
                    <a:bodyPr/>
                    <a:lstStyle/>
                    <a:p>
                      <a:r>
                        <a:rPr lang="en-CA" dirty="0" smtClean="0"/>
                        <a:t>Continuous</a:t>
                      </a:r>
                      <a:r>
                        <a:rPr lang="en-CA" baseline="0" dirty="0" smtClean="0"/>
                        <a:t> on RHS as Fuzzy</a:t>
                      </a:r>
                      <a:endParaRPr lang="en-CA" dirty="0"/>
                    </a:p>
                  </a:txBody>
                  <a:tcPr/>
                </a:tc>
                <a:tc>
                  <a:txBody>
                    <a:bodyPr/>
                    <a:lstStyle/>
                    <a:p>
                      <a:r>
                        <a:rPr lang="en-CA" dirty="0" smtClean="0"/>
                        <a:t>Crisp/Atomic/Discrete</a:t>
                      </a:r>
                      <a:endParaRPr lang="en-CA" dirty="0"/>
                    </a:p>
                  </a:txBody>
                  <a:tcPr/>
                </a:tc>
              </a:tr>
              <a:tr h="370840">
                <a:tc>
                  <a:txBody>
                    <a:bodyPr/>
                    <a:lstStyle/>
                    <a:p>
                      <a:r>
                        <a:rPr lang="en-CA" dirty="0" smtClean="0"/>
                        <a:t>Power</a:t>
                      </a:r>
                      <a:endParaRPr lang="en-CA" dirty="0"/>
                    </a:p>
                  </a:txBody>
                  <a:tcPr/>
                </a:tc>
                <a:tc>
                  <a:txBody>
                    <a:bodyPr/>
                    <a:lstStyle/>
                    <a:p>
                      <a:r>
                        <a:rPr lang="en-CA" dirty="0" smtClean="0"/>
                        <a:t>Explanatory</a:t>
                      </a:r>
                      <a:endParaRPr lang="en-CA" dirty="0"/>
                    </a:p>
                  </a:txBody>
                  <a:tcPr/>
                </a:tc>
                <a:tc>
                  <a:txBody>
                    <a:bodyPr/>
                    <a:lstStyle/>
                    <a:p>
                      <a:r>
                        <a:rPr lang="en-CA" dirty="0" smtClean="0">
                          <a:solidFill>
                            <a:srgbClr val="FF0000"/>
                          </a:solidFill>
                        </a:rPr>
                        <a:t>Descriptive</a:t>
                      </a:r>
                      <a:endParaRPr lang="en-CA" dirty="0">
                        <a:solidFill>
                          <a:srgbClr val="FF0000"/>
                        </a:solidFill>
                      </a:endParaRPr>
                    </a:p>
                  </a:txBody>
                  <a:tcPr/>
                </a:tc>
              </a:tr>
              <a:tr h="370840">
                <a:tc>
                  <a:txBody>
                    <a:bodyPr/>
                    <a:lstStyle/>
                    <a:p>
                      <a:r>
                        <a:rPr lang="en-CA" dirty="0" smtClean="0"/>
                        <a:t>Substance vs. Action </a:t>
                      </a:r>
                      <a:endParaRPr lang="en-CA" dirty="0"/>
                    </a:p>
                  </a:txBody>
                  <a:tcPr/>
                </a:tc>
                <a:tc>
                  <a:txBody>
                    <a:bodyPr/>
                    <a:lstStyle/>
                    <a:p>
                      <a:r>
                        <a:rPr lang="en-CA" dirty="0" smtClean="0"/>
                        <a:t>Joined</a:t>
                      </a:r>
                      <a:r>
                        <a:rPr lang="en-CA" baseline="0" dirty="0" smtClean="0"/>
                        <a:t> via +=</a:t>
                      </a:r>
                      <a:endParaRPr lang="en-CA" dirty="0"/>
                    </a:p>
                  </a:txBody>
                  <a:tcPr/>
                </a:tc>
                <a:tc>
                  <a:txBody>
                    <a:bodyPr/>
                    <a:lstStyle/>
                    <a:p>
                      <a:r>
                        <a:rPr lang="en-CA" dirty="0" smtClean="0"/>
                        <a:t>Disjoint</a:t>
                      </a:r>
                      <a:endParaRPr lang="en-CA" dirty="0"/>
                    </a:p>
                  </a:txBody>
                  <a:tcPr/>
                </a:tc>
              </a:tr>
              <a:tr h="370840">
                <a:tc>
                  <a:txBody>
                    <a:bodyPr/>
                    <a:lstStyle/>
                    <a:p>
                      <a:r>
                        <a:rPr lang="en-CA" dirty="0" smtClean="0"/>
                        <a:t>Causality</a:t>
                      </a:r>
                      <a:endParaRPr lang="en-CA" dirty="0"/>
                    </a:p>
                  </a:txBody>
                  <a:tcPr/>
                </a:tc>
                <a:tc>
                  <a:txBody>
                    <a:bodyPr/>
                    <a:lstStyle/>
                    <a:p>
                      <a:r>
                        <a:rPr lang="en-CA" dirty="0" smtClean="0"/>
                        <a:t>Via +=</a:t>
                      </a:r>
                      <a:endParaRPr lang="en-CA" dirty="0"/>
                    </a:p>
                  </a:txBody>
                  <a:tcPr/>
                </a:tc>
                <a:tc>
                  <a:txBody>
                    <a:bodyPr/>
                    <a:lstStyle/>
                    <a:p>
                      <a:r>
                        <a:rPr lang="en-CA" dirty="0" smtClean="0"/>
                        <a:t>Thrown out with bathwater</a:t>
                      </a:r>
                    </a:p>
                  </a:txBody>
                  <a:tcPr/>
                </a:tc>
              </a:tr>
              <a:tr h="370840">
                <a:tc>
                  <a:txBody>
                    <a:bodyPr/>
                    <a:lstStyle/>
                    <a:p>
                      <a:r>
                        <a:rPr lang="en-CA" dirty="0" smtClean="0"/>
                        <a:t>Intentionality</a:t>
                      </a:r>
                      <a:endParaRPr lang="en-CA" dirty="0"/>
                    </a:p>
                  </a:txBody>
                  <a:tcPr/>
                </a:tc>
                <a:tc>
                  <a:txBody>
                    <a:bodyPr/>
                    <a:lstStyle/>
                    <a:p>
                      <a:r>
                        <a:rPr lang="en-CA" dirty="0" smtClean="0"/>
                        <a:t>Not-needed</a:t>
                      </a:r>
                      <a:endParaRPr lang="en-CA" dirty="0"/>
                    </a:p>
                  </a:txBody>
                  <a:tcPr/>
                </a:tc>
                <a:tc>
                  <a:txBody>
                    <a:bodyPr/>
                    <a:lstStyle/>
                    <a:p>
                      <a:r>
                        <a:rPr lang="en-CA" dirty="0" smtClean="0">
                          <a:solidFill>
                            <a:srgbClr val="FF0000"/>
                          </a:solidFill>
                        </a:rPr>
                        <a:t>Required</a:t>
                      </a:r>
                      <a:r>
                        <a:rPr lang="en-CA" dirty="0" smtClean="0"/>
                        <a:t>; Substance causes action;</a:t>
                      </a:r>
                    </a:p>
                    <a:p>
                      <a:r>
                        <a:rPr lang="en-CA" dirty="0" smtClean="0"/>
                        <a:t>Need interpreter</a:t>
                      </a:r>
                    </a:p>
                  </a:txBody>
                  <a:tcPr/>
                </a:tc>
              </a:tr>
              <a:tr h="370840">
                <a:tc>
                  <a:txBody>
                    <a:bodyPr/>
                    <a:lstStyle/>
                    <a:p>
                      <a:r>
                        <a:rPr lang="en-CA" dirty="0" smtClean="0"/>
                        <a:t>About</a:t>
                      </a:r>
                      <a:endParaRPr lang="en-CA" dirty="0"/>
                    </a:p>
                  </a:txBody>
                  <a:tcPr/>
                </a:tc>
                <a:tc>
                  <a:txBody>
                    <a:bodyPr/>
                    <a:lstStyle/>
                    <a:p>
                      <a:r>
                        <a:rPr lang="en-CA" dirty="0" smtClean="0"/>
                        <a:t>How change affects change,</a:t>
                      </a:r>
                      <a:r>
                        <a:rPr lang="en-CA" baseline="0" dirty="0" smtClean="0"/>
                        <a:t> i.e.,</a:t>
                      </a:r>
                    </a:p>
                    <a:p>
                      <a:r>
                        <a:rPr lang="en-CA" baseline="0" dirty="0" smtClean="0"/>
                        <a:t>What happens, What to do</a:t>
                      </a:r>
                      <a:endParaRPr lang="en-CA" dirty="0"/>
                    </a:p>
                  </a:txBody>
                  <a:tcPr/>
                </a:tc>
                <a:tc>
                  <a:txBody>
                    <a:bodyPr/>
                    <a:lstStyle/>
                    <a:p>
                      <a:r>
                        <a:rPr lang="en-CA" dirty="0" smtClean="0"/>
                        <a:t>What something</a:t>
                      </a:r>
                      <a:r>
                        <a:rPr lang="en-CA" baseline="0" dirty="0" smtClean="0"/>
                        <a:t> </a:t>
                      </a:r>
                      <a:r>
                        <a:rPr lang="en-CA" b="0" u="none" baseline="0" dirty="0" smtClean="0"/>
                        <a:t>is</a:t>
                      </a:r>
                      <a:endParaRPr lang="en-CA" b="0" u="none" dirty="0" smtClean="0"/>
                    </a:p>
                  </a:txBody>
                  <a:tcPr/>
                </a:tc>
              </a:tr>
            </a:tbl>
          </a:graphicData>
        </a:graphic>
      </p:graphicFrame>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34</a:t>
            </a:fld>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Philosophy of Philosophy</a:t>
            </a:r>
            <a:endParaRPr lang="en-CA" dirty="0"/>
          </a:p>
        </p:txBody>
      </p:sp>
      <p:sp>
        <p:nvSpPr>
          <p:cNvPr id="3" name="Content Placeholder 2"/>
          <p:cNvSpPr>
            <a:spLocks noGrp="1"/>
          </p:cNvSpPr>
          <p:nvPr>
            <p:ph idx="1"/>
          </p:nvPr>
        </p:nvSpPr>
        <p:spPr/>
        <p:txBody>
          <a:bodyPr>
            <a:normAutofit lnSpcReduction="10000"/>
          </a:bodyPr>
          <a:lstStyle/>
          <a:p>
            <a:r>
              <a:rPr lang="en-CA" dirty="0" smtClean="0"/>
              <a:t>Suggest that the role of Philosophy General is to</a:t>
            </a:r>
          </a:p>
          <a:p>
            <a:pPr lvl="1"/>
            <a:r>
              <a:rPr lang="en-CA" dirty="0" smtClean="0"/>
              <a:t> Give birth to</a:t>
            </a:r>
          </a:p>
          <a:p>
            <a:pPr lvl="2"/>
            <a:r>
              <a:rPr lang="en-CA" dirty="0" smtClean="0"/>
              <a:t>a Science of X, and its</a:t>
            </a:r>
          </a:p>
          <a:p>
            <a:pPr lvl="2"/>
            <a:r>
              <a:rPr lang="en-CA" dirty="0" smtClean="0"/>
              <a:t>associated Philosophy of X </a:t>
            </a:r>
          </a:p>
          <a:p>
            <a:pPr lvl="3"/>
            <a:r>
              <a:rPr lang="en-CA" dirty="0" smtClean="0"/>
              <a:t>Bridging Sciences to/from X and their philosophies</a:t>
            </a:r>
          </a:p>
          <a:p>
            <a:pPr lvl="1"/>
            <a:r>
              <a:rPr lang="en-CA" dirty="0" smtClean="0"/>
              <a:t>Diminish itself so ultimately all that is left is</a:t>
            </a:r>
          </a:p>
          <a:p>
            <a:pPr lvl="2"/>
            <a:r>
              <a:rPr lang="en-CA" dirty="0" smtClean="0"/>
              <a:t>Philosophy of Philosophy General, and</a:t>
            </a:r>
          </a:p>
          <a:p>
            <a:pPr lvl="2"/>
            <a:r>
              <a:rPr lang="en-CA" dirty="0" smtClean="0"/>
              <a:t>Philosophy of Science General</a:t>
            </a:r>
          </a:p>
          <a:p>
            <a:pPr lvl="2"/>
            <a:r>
              <a:rPr lang="en-CA" dirty="0" smtClean="0"/>
              <a:t>Philosophy of various Social Sciences</a:t>
            </a:r>
          </a:p>
          <a:p>
            <a:pPr lvl="3"/>
            <a:r>
              <a:rPr lang="en-CA" dirty="0" smtClean="0"/>
              <a:t>These are normative and we mere mortals are not Gods</a:t>
            </a:r>
          </a:p>
          <a:p>
            <a:pPr lvl="3"/>
            <a:r>
              <a:rPr lang="en-CA" dirty="0" smtClean="0"/>
              <a:t>Nor is evolution directed nor final – its an anarchist free for all</a:t>
            </a:r>
          </a:p>
          <a:p>
            <a:pPr lvl="3"/>
            <a:r>
              <a:rPr lang="en-CA" dirty="0" smtClean="0"/>
              <a:t>Too many conflicting “Free Wills”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dirty="0"/>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dirty="0" smtClean="0"/>
              <a:t>Cognition Requires Philosophy  </a:t>
            </a:r>
            <a:fld id="{B7C73C60-F9AA-4A8A-BC01-C492CA78BAD0}" type="slidenum">
              <a:rPr lang="en-CA" smtClean="0"/>
              <a:pPr/>
              <a:t>35</a:t>
            </a:fld>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Birth of a Science</a:t>
            </a:r>
            <a:endParaRPr lang="en-CA" dirty="0"/>
          </a:p>
        </p:txBody>
      </p:sp>
      <p:sp>
        <p:nvSpPr>
          <p:cNvPr id="3" name="Content Placeholder 2"/>
          <p:cNvSpPr>
            <a:spLocks noGrp="1"/>
          </p:cNvSpPr>
          <p:nvPr>
            <p:ph idx="1"/>
          </p:nvPr>
        </p:nvSpPr>
        <p:spPr>
          <a:xfrm>
            <a:off x="6357950" y="3286124"/>
            <a:ext cx="2786050" cy="3286148"/>
          </a:xfrm>
        </p:spPr>
        <p:txBody>
          <a:bodyPr>
            <a:normAutofit/>
          </a:bodyPr>
          <a:lstStyle/>
          <a:p>
            <a:endParaRPr lang="en-CA" dirty="0" smtClean="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36</a:t>
            </a:fld>
            <a:endParaRPr lang="en-CA" dirty="0"/>
          </a:p>
        </p:txBody>
      </p:sp>
      <p:sp>
        <p:nvSpPr>
          <p:cNvPr id="8" name="Isosceles Triangle 7"/>
          <p:cNvSpPr/>
          <p:nvPr/>
        </p:nvSpPr>
        <p:spPr>
          <a:xfrm flipV="1">
            <a:off x="1500166" y="1785926"/>
            <a:ext cx="6143668" cy="4286280"/>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0" name="Picture 6" descr="C:\Users\David\AppData\Local\Microsoft\Windows\Temporary Internet Files\Content.IE5\AJ8BUUXB\MMAG00460_0000[1].gif"/>
          <p:cNvPicPr>
            <a:picLocks noChangeAspect="1" noChangeArrowheads="1" noCrop="1"/>
          </p:cNvPicPr>
          <p:nvPr/>
        </p:nvPicPr>
        <p:blipFill>
          <a:blip r:embed="rId3"/>
          <a:srcRect/>
          <a:stretch>
            <a:fillRect/>
          </a:stretch>
        </p:blipFill>
        <p:spPr bwMode="auto">
          <a:xfrm>
            <a:off x="4148141" y="5729310"/>
            <a:ext cx="923925" cy="914400"/>
          </a:xfrm>
          <a:prstGeom prst="rect">
            <a:avLst/>
          </a:prstGeom>
          <a:noFill/>
        </p:spPr>
      </p:pic>
      <p:sp>
        <p:nvSpPr>
          <p:cNvPr id="16" name="Isosceles Triangle 15"/>
          <p:cNvSpPr>
            <a:spLocks noChangeAspect="1"/>
          </p:cNvSpPr>
          <p:nvPr/>
        </p:nvSpPr>
        <p:spPr>
          <a:xfrm rot="10800000">
            <a:off x="3837742" y="4976098"/>
            <a:ext cx="1571636" cy="1076229"/>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scene3d>
              <a:camera prst="orthographicFront">
                <a:rot lat="0" lon="0" rev="10800000"/>
              </a:camera>
              <a:lightRig rig="threePt" dir="t"/>
            </a:scene3d>
          </a:bodyPr>
          <a:lstStyle/>
          <a:p>
            <a:pPr algn="ctr"/>
            <a:r>
              <a:rPr lang="en-CA" dirty="0" smtClean="0">
                <a:solidFill>
                  <a:srgbClr val="FF0000"/>
                </a:solidFill>
              </a:rPr>
              <a:t>Metaphysics</a:t>
            </a:r>
            <a:br>
              <a:rPr lang="en-CA" dirty="0" smtClean="0">
                <a:solidFill>
                  <a:srgbClr val="FF0000"/>
                </a:solidFill>
              </a:rPr>
            </a:br>
            <a:r>
              <a:rPr lang="en-CA" sz="1200" dirty="0" smtClean="0">
                <a:solidFill>
                  <a:srgbClr val="FF0000"/>
                </a:solidFill>
              </a:rPr>
              <a:t>&amp; Ontology</a:t>
            </a:r>
            <a:endParaRPr lang="en-CA" dirty="0">
              <a:solidFill>
                <a:srgbClr val="FF0000"/>
              </a:solidFill>
            </a:endParaRPr>
          </a:p>
        </p:txBody>
      </p:sp>
      <p:sp>
        <p:nvSpPr>
          <p:cNvPr id="21" name="TextBox 20"/>
          <p:cNvSpPr txBox="1"/>
          <p:nvPr/>
        </p:nvSpPr>
        <p:spPr>
          <a:xfrm>
            <a:off x="4786314" y="4357694"/>
            <a:ext cx="1500198" cy="369332"/>
          </a:xfrm>
          <a:prstGeom prst="rect">
            <a:avLst/>
          </a:prstGeom>
          <a:noFill/>
        </p:spPr>
        <p:txBody>
          <a:bodyPr wrap="square" rtlCol="0">
            <a:spAutoFit/>
          </a:bodyPr>
          <a:lstStyle/>
          <a:p>
            <a:r>
              <a:rPr lang="en-CA" dirty="0" smtClean="0"/>
              <a:t>Physics</a:t>
            </a:r>
            <a:endParaRPr lang="en-CA" dirty="0"/>
          </a:p>
        </p:txBody>
      </p:sp>
      <p:sp>
        <p:nvSpPr>
          <p:cNvPr id="22" name="TextBox 21"/>
          <p:cNvSpPr txBox="1"/>
          <p:nvPr/>
        </p:nvSpPr>
        <p:spPr>
          <a:xfrm>
            <a:off x="4786314" y="3774048"/>
            <a:ext cx="1500198" cy="369332"/>
          </a:xfrm>
          <a:prstGeom prst="rect">
            <a:avLst/>
          </a:prstGeom>
          <a:noFill/>
        </p:spPr>
        <p:txBody>
          <a:bodyPr wrap="square" rtlCol="0">
            <a:spAutoFit/>
          </a:bodyPr>
          <a:lstStyle/>
          <a:p>
            <a:r>
              <a:rPr lang="en-CA" dirty="0" smtClean="0"/>
              <a:t>Biology</a:t>
            </a:r>
            <a:endParaRPr lang="en-CA" dirty="0"/>
          </a:p>
        </p:txBody>
      </p:sp>
      <p:sp>
        <p:nvSpPr>
          <p:cNvPr id="27" name="TextBox 26"/>
          <p:cNvSpPr txBox="1"/>
          <p:nvPr/>
        </p:nvSpPr>
        <p:spPr>
          <a:xfrm>
            <a:off x="2357422" y="1785926"/>
            <a:ext cx="1500198" cy="369332"/>
          </a:xfrm>
          <a:prstGeom prst="rect">
            <a:avLst/>
          </a:prstGeom>
          <a:noFill/>
        </p:spPr>
        <p:txBody>
          <a:bodyPr wrap="square" rtlCol="0">
            <a:spAutoFit/>
          </a:bodyPr>
          <a:lstStyle/>
          <a:p>
            <a:r>
              <a:rPr lang="en-CA" dirty="0" smtClean="0"/>
              <a:t>Rational</a:t>
            </a:r>
            <a:endParaRPr lang="en-CA" dirty="0"/>
          </a:p>
        </p:txBody>
      </p:sp>
      <p:sp>
        <p:nvSpPr>
          <p:cNvPr id="28" name="TextBox 27"/>
          <p:cNvSpPr txBox="1"/>
          <p:nvPr/>
        </p:nvSpPr>
        <p:spPr>
          <a:xfrm>
            <a:off x="5000628" y="1785926"/>
            <a:ext cx="2286016" cy="369332"/>
          </a:xfrm>
          <a:prstGeom prst="rect">
            <a:avLst/>
          </a:prstGeom>
          <a:noFill/>
        </p:spPr>
        <p:txBody>
          <a:bodyPr wrap="square" rtlCol="0">
            <a:spAutoFit/>
          </a:bodyPr>
          <a:lstStyle/>
          <a:p>
            <a:r>
              <a:rPr lang="en-CA" dirty="0" smtClean="0"/>
              <a:t>Empirical</a:t>
            </a:r>
            <a:endParaRPr lang="en-CA" sz="1200" dirty="0"/>
          </a:p>
        </p:txBody>
      </p:sp>
      <p:sp>
        <p:nvSpPr>
          <p:cNvPr id="29" name="TextBox 28"/>
          <p:cNvSpPr txBox="1"/>
          <p:nvPr/>
        </p:nvSpPr>
        <p:spPr>
          <a:xfrm>
            <a:off x="2428860" y="1428736"/>
            <a:ext cx="1500198" cy="369332"/>
          </a:xfrm>
          <a:prstGeom prst="rect">
            <a:avLst/>
          </a:prstGeom>
          <a:noFill/>
        </p:spPr>
        <p:txBody>
          <a:bodyPr wrap="square" rtlCol="0">
            <a:spAutoFit/>
          </a:bodyPr>
          <a:lstStyle/>
          <a:p>
            <a:r>
              <a:rPr lang="en-CA" dirty="0" smtClean="0"/>
              <a:t>Philosophy</a:t>
            </a:r>
            <a:endParaRPr lang="en-CA" dirty="0"/>
          </a:p>
        </p:txBody>
      </p:sp>
      <p:sp>
        <p:nvSpPr>
          <p:cNvPr id="30" name="TextBox 29"/>
          <p:cNvSpPr txBox="1"/>
          <p:nvPr/>
        </p:nvSpPr>
        <p:spPr>
          <a:xfrm>
            <a:off x="5357818" y="1428736"/>
            <a:ext cx="1500198" cy="369332"/>
          </a:xfrm>
          <a:prstGeom prst="rect">
            <a:avLst/>
          </a:prstGeom>
          <a:noFill/>
        </p:spPr>
        <p:txBody>
          <a:bodyPr wrap="square" rtlCol="0">
            <a:spAutoFit/>
          </a:bodyPr>
          <a:lstStyle/>
          <a:p>
            <a:r>
              <a:rPr lang="en-CA" dirty="0" smtClean="0"/>
              <a:t>Science</a:t>
            </a:r>
            <a:endParaRPr lang="en-CA" dirty="0"/>
          </a:p>
        </p:txBody>
      </p:sp>
      <p:sp>
        <p:nvSpPr>
          <p:cNvPr id="32" name="Curved Left Arrow 31"/>
          <p:cNvSpPr/>
          <p:nvPr/>
        </p:nvSpPr>
        <p:spPr>
          <a:xfrm rot="2254390">
            <a:off x="7125006" y="2192720"/>
            <a:ext cx="785818" cy="11430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Circular Arrow 34"/>
          <p:cNvSpPr/>
          <p:nvPr/>
        </p:nvSpPr>
        <p:spPr>
          <a:xfrm rot="19774935" flipV="1">
            <a:off x="1098453" y="1857129"/>
            <a:ext cx="1160615" cy="1832826"/>
          </a:xfrm>
          <a:prstGeom prst="circularArrow">
            <a:avLst>
              <a:gd name="adj1" fmla="val 12500"/>
              <a:gd name="adj2" fmla="val 1105975"/>
              <a:gd name="adj3" fmla="val 20457681"/>
              <a:gd name="adj4" fmla="val 3011744"/>
              <a:gd name="adj5" fmla="val 16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Right Arrow 37"/>
          <p:cNvSpPr/>
          <p:nvPr/>
        </p:nvSpPr>
        <p:spPr>
          <a:xfrm>
            <a:off x="3714744" y="2500306"/>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flipH="1">
            <a:off x="3714744" y="3000372"/>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p:nvPr/>
        </p:nvCxnSpPr>
        <p:spPr>
          <a:xfrm>
            <a:off x="3286116" y="4286256"/>
            <a:ext cx="257176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6050" y="3571876"/>
            <a:ext cx="3571900"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1815743"/>
            <a:ext cx="57150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r"/>
            <a:r>
              <a:rPr lang="en-CA" dirty="0" smtClean="0"/>
              <a:t>Formal </a:t>
            </a:r>
            <a:br>
              <a:rPr lang="en-CA" dirty="0" smtClean="0"/>
            </a:br>
            <a:r>
              <a:rPr lang="en-CA" dirty="0" smtClean="0"/>
              <a:t>(Mathematics, Computing)</a:t>
            </a:r>
            <a:endParaRPr lang="en-CA" dirty="0"/>
          </a:p>
        </p:txBody>
      </p:sp>
      <p:sp>
        <p:nvSpPr>
          <p:cNvPr id="23" name="TextBox 22"/>
          <p:cNvSpPr txBox="1"/>
          <p:nvPr/>
        </p:nvSpPr>
        <p:spPr>
          <a:xfrm>
            <a:off x="3857620" y="2214554"/>
            <a:ext cx="2428892" cy="369332"/>
          </a:xfrm>
          <a:prstGeom prst="rect">
            <a:avLst/>
          </a:prstGeom>
          <a:noFill/>
        </p:spPr>
        <p:txBody>
          <a:bodyPr wrap="square" rtlCol="0">
            <a:spAutoFit/>
          </a:bodyPr>
          <a:lstStyle/>
          <a:p>
            <a:r>
              <a:rPr lang="en-CA" dirty="0" smtClean="0">
                <a:solidFill>
                  <a:srgbClr val="FF0000"/>
                </a:solidFill>
              </a:rPr>
              <a:t>Cognitive Science </a:t>
            </a:r>
            <a:r>
              <a:rPr lang="en-CA" dirty="0" smtClean="0">
                <a:solidFill>
                  <a:srgbClr val="FF0000"/>
                </a:solidFill>
                <a:sym typeface="Wingdings" pitchFamily="2" charset="2"/>
              </a:rPr>
              <a:t></a:t>
            </a:r>
            <a:endParaRPr lang="en-CA" dirty="0">
              <a:solidFill>
                <a:srgbClr val="FF0000"/>
              </a:solidFill>
            </a:endParaRPr>
          </a:p>
        </p:txBody>
      </p:sp>
      <p:pic>
        <p:nvPicPr>
          <p:cNvPr id="25" name="Picture 10"/>
          <p:cNvPicPr>
            <a:picLocks noChangeAspect="1" noChangeArrowheads="1"/>
          </p:cNvPicPr>
          <p:nvPr/>
        </p:nvPicPr>
        <p:blipFill>
          <a:blip r:embed="rId4"/>
          <a:srcRect/>
          <a:stretch>
            <a:fillRect/>
          </a:stretch>
        </p:blipFill>
        <p:spPr bwMode="auto">
          <a:xfrm>
            <a:off x="4357686" y="5929330"/>
            <a:ext cx="573587" cy="6762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0" presetClass="path" presetSubtype="0" accel="50000" decel="50000" fill="hold" nodeType="withEffect">
                                  <p:stCondLst>
                                    <p:cond delay="0"/>
                                  </p:stCondLst>
                                  <p:childTnLst>
                                    <p:animMotion origin="layout" path="M -3.33333E-6 5.92593E-6 L 0.11024 -0.18888 " pathEditMode="relative" ptsTypes="AA">
                                      <p:cBhvr>
                                        <p:cTn id="10" dur="2000" fill="hold"/>
                                        <p:tgtEl>
                                          <p:spTgt spid="1030"/>
                                        </p:tgtEl>
                                        <p:attrNameLst>
                                          <p:attrName>ppt_x</p:attrName>
                                          <p:attrName>ppt_y</p:attrName>
                                        </p:attrNameLst>
                                      </p:cBhvr>
                                    </p:animMotion>
                                  </p:childTnLst>
                                </p:cTn>
                              </p:par>
                              <p:par>
                                <p:cTn id="11" presetID="2" presetClass="entr" presetSubtype="8"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0-#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Birthing a Science - Historical</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Cognitive Science seems to be the last science to be birthed</a:t>
            </a:r>
          </a:p>
          <a:p>
            <a:r>
              <a:rPr lang="en-CA" dirty="0" smtClean="0"/>
              <a:t>Philosophy has forgotten how to do so</a:t>
            </a:r>
          </a:p>
          <a:p>
            <a:pPr lvl="1"/>
            <a:r>
              <a:rPr lang="en-CA" dirty="0" smtClean="0"/>
              <a:t>It is in the Philosophy of X mode forming distinctions galore</a:t>
            </a:r>
          </a:p>
          <a:p>
            <a:pPr lvl="1"/>
            <a:r>
              <a:rPr lang="en-CA" dirty="0" smtClean="0"/>
              <a:t>Historically, the </a:t>
            </a:r>
            <a:r>
              <a:rPr lang="en-CA" b="1" dirty="0" smtClean="0"/>
              <a:t>few</a:t>
            </a:r>
            <a:r>
              <a:rPr lang="en-CA" dirty="0" smtClean="0"/>
              <a:t> ancient polymaths wore both science and philosophy hats</a:t>
            </a:r>
          </a:p>
          <a:p>
            <a:pPr lvl="2"/>
            <a:r>
              <a:rPr lang="en-CA" dirty="0" smtClean="0"/>
              <a:t>In any case, they worked extremely closely</a:t>
            </a:r>
          </a:p>
          <a:p>
            <a:pPr lvl="3"/>
            <a:r>
              <a:rPr lang="en-CA" dirty="0" smtClean="0"/>
              <a:t>Shared the same jargon</a:t>
            </a:r>
          </a:p>
          <a:p>
            <a:pPr lvl="1"/>
            <a:r>
              <a:rPr lang="en-CA" dirty="0" smtClean="0"/>
              <a:t>Today, philosophy has gotten too big – too many non-polymaths</a:t>
            </a:r>
          </a:p>
          <a:p>
            <a:pPr lvl="2"/>
            <a:r>
              <a:rPr lang="en-CA" dirty="0" smtClean="0"/>
              <a:t>Its own unique jargon that has become too confused and less relevant to foetal sciences</a:t>
            </a:r>
          </a:p>
          <a:p>
            <a:r>
              <a:rPr lang="en-CA" dirty="0" smtClean="0">
                <a:hlinkClick r:id="rId3"/>
              </a:rPr>
              <a:t>Kuhn</a:t>
            </a:r>
            <a:r>
              <a:rPr lang="en-CA" dirty="0" smtClean="0"/>
              <a:t> suggested a paradigm shift needs to occur</a:t>
            </a:r>
          </a:p>
          <a:p>
            <a:pPr lvl="1"/>
            <a:r>
              <a:rPr lang="en-CA" dirty="0" smtClean="0"/>
              <a:t>Only a philosophical unification can do so</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37</a:t>
            </a:fld>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3900486" cy="1252728"/>
          </a:xfrm>
        </p:spPr>
        <p:txBody>
          <a:bodyPr>
            <a:normAutofit fontScale="90000"/>
          </a:bodyPr>
          <a:lstStyle/>
          <a:p>
            <a:r>
              <a:rPr lang="en-CA" dirty="0" smtClean="0"/>
              <a:t>Is Cognition Too Complex?</a:t>
            </a:r>
            <a:endParaRPr lang="en-CA" dirty="0"/>
          </a:p>
        </p:txBody>
      </p:sp>
      <p:sp>
        <p:nvSpPr>
          <p:cNvPr id="3" name="Content Placeholder 2"/>
          <p:cNvSpPr>
            <a:spLocks noGrp="1"/>
          </p:cNvSpPr>
          <p:nvPr>
            <p:ph idx="1"/>
          </p:nvPr>
        </p:nvSpPr>
        <p:spPr>
          <a:xfrm>
            <a:off x="0" y="1428736"/>
            <a:ext cx="4357686" cy="5143535"/>
          </a:xfrm>
        </p:spPr>
        <p:txBody>
          <a:bodyPr/>
          <a:lstStyle/>
          <a:p>
            <a:r>
              <a:rPr lang="en-CA" dirty="0" smtClean="0"/>
              <a:t>Metabolic Pathways</a:t>
            </a:r>
          </a:p>
          <a:p>
            <a:r>
              <a:rPr lang="en-CA" dirty="0" smtClean="0"/>
              <a:t>With numerous interacting processes</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38</a:t>
            </a:fld>
            <a:endParaRPr lang="en-CA" dirty="0"/>
          </a:p>
        </p:txBody>
      </p:sp>
      <p:pic>
        <p:nvPicPr>
          <p:cNvPr id="7" name="Picture 6" descr="C:\Users\David\Documents\CogSci\Literature\Reductionism\MetabolicPathways_6_17_04_.jpg">
            <a:hlinkClick r:id="rId3"/>
          </p:cNvPr>
          <p:cNvPicPr/>
          <p:nvPr/>
        </p:nvPicPr>
        <p:blipFill>
          <a:blip r:embed="rId4" cstate="print"/>
          <a:srcRect/>
          <a:stretch>
            <a:fillRect/>
          </a:stretch>
        </p:blipFill>
        <p:spPr bwMode="auto">
          <a:xfrm>
            <a:off x="4343400" y="30162"/>
            <a:ext cx="4721543" cy="652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(Anti)Reducing Complexity</a:t>
            </a:r>
            <a:endParaRPr lang="en-CA" dirty="0"/>
          </a:p>
        </p:txBody>
      </p:sp>
      <p:sp>
        <p:nvSpPr>
          <p:cNvPr id="3" name="Content Placeholder 2"/>
          <p:cNvSpPr>
            <a:spLocks noGrp="1"/>
          </p:cNvSpPr>
          <p:nvPr>
            <p:ph idx="1"/>
          </p:nvPr>
        </p:nvSpPr>
        <p:spPr>
          <a:xfrm>
            <a:off x="0" y="1428736"/>
            <a:ext cx="6929454" cy="5143535"/>
          </a:xfrm>
        </p:spPr>
        <p:txBody>
          <a:bodyPr>
            <a:normAutofit fontScale="92500" lnSpcReduction="20000"/>
          </a:bodyPr>
          <a:lstStyle/>
          <a:p>
            <a:r>
              <a:rPr lang="en-CA" dirty="0" smtClean="0"/>
              <a:t>Complex systems can be (anti)reduced</a:t>
            </a:r>
          </a:p>
          <a:p>
            <a:pPr lvl="1"/>
            <a:r>
              <a:rPr lang="en-CA" dirty="0" smtClean="0"/>
              <a:t>As long they deal with (unified/agreed upon) tangibles</a:t>
            </a:r>
          </a:p>
          <a:p>
            <a:pPr lvl="2"/>
            <a:r>
              <a:rPr lang="en-CA" dirty="0" smtClean="0"/>
              <a:t>Water, Air, Earth, Fire (but not </a:t>
            </a:r>
            <a:r>
              <a:rPr lang="en-CA" dirty="0" smtClean="0">
                <a:hlinkClick r:id="rId3"/>
              </a:rPr>
              <a:t>Aether</a:t>
            </a:r>
            <a:r>
              <a:rPr lang="en-CA" dirty="0" smtClean="0"/>
              <a:t>)</a:t>
            </a:r>
          </a:p>
          <a:p>
            <a:pPr lvl="2"/>
            <a:r>
              <a:rPr lang="en-CA" dirty="0" smtClean="0"/>
              <a:t>Galaxy, Corporation, Country, Family, Herd</a:t>
            </a:r>
          </a:p>
          <a:p>
            <a:pPr lvl="1"/>
            <a:r>
              <a:rPr lang="en-CA" dirty="0" smtClean="0"/>
              <a:t>A few hypothesized non-tangibles are eliminated when science allows for direct observation</a:t>
            </a:r>
          </a:p>
          <a:p>
            <a:pPr lvl="2"/>
            <a:r>
              <a:rPr lang="en-CA" dirty="0" smtClean="0"/>
              <a:t>370BC (</a:t>
            </a:r>
            <a:r>
              <a:rPr lang="en-CA" dirty="0" smtClean="0">
                <a:hlinkClick r:id="rId4"/>
              </a:rPr>
              <a:t>Hippocrates</a:t>
            </a:r>
            <a:r>
              <a:rPr lang="en-CA" dirty="0" smtClean="0"/>
              <a:t>) </a:t>
            </a:r>
            <a:r>
              <a:rPr lang="en-CA" dirty="0" smtClean="0">
                <a:hlinkClick r:id="rId5"/>
              </a:rPr>
              <a:t>Humours</a:t>
            </a:r>
            <a:r>
              <a:rPr lang="en-CA" dirty="0" smtClean="0"/>
              <a:t> (Blood, Yellow/Black Bile, Phlegm), </a:t>
            </a:r>
            <a:r>
              <a:rPr lang="en-CA" dirty="0" smtClean="0">
                <a:hlinkClick r:id="rId6"/>
              </a:rPr>
              <a:t>bloodletting</a:t>
            </a:r>
            <a:endParaRPr lang="en-CA" dirty="0" smtClean="0"/>
          </a:p>
          <a:p>
            <a:pPr lvl="2"/>
            <a:r>
              <a:rPr lang="en-CA" dirty="0" smtClean="0"/>
              <a:t>1632AD (</a:t>
            </a:r>
            <a:r>
              <a:rPr lang="en-CA" dirty="0" smtClean="0">
                <a:hlinkClick r:id="rId7"/>
              </a:rPr>
              <a:t>Leeuwenhoek</a:t>
            </a:r>
            <a:r>
              <a:rPr lang="en-CA" dirty="0" smtClean="0"/>
              <a:t>) </a:t>
            </a:r>
            <a:r>
              <a:rPr lang="en-CA" dirty="0" smtClean="0">
                <a:hlinkClick r:id="rId8"/>
              </a:rPr>
              <a:t>Microbiology</a:t>
            </a:r>
            <a:endParaRPr lang="en-CA" dirty="0" smtClean="0"/>
          </a:p>
          <a:p>
            <a:pPr lvl="2"/>
            <a:r>
              <a:rPr lang="en-CA" dirty="0" smtClean="0"/>
              <a:t>1858 (</a:t>
            </a:r>
            <a:r>
              <a:rPr lang="en-CA" dirty="0" smtClean="0">
                <a:hlinkClick r:id="rId9"/>
              </a:rPr>
              <a:t>Virchow</a:t>
            </a:r>
            <a:r>
              <a:rPr lang="en-CA" dirty="0" smtClean="0"/>
              <a:t>) </a:t>
            </a:r>
            <a:r>
              <a:rPr lang="en-CA" dirty="0" smtClean="0">
                <a:hlinkClick r:id="rId10"/>
              </a:rPr>
              <a:t>Cell</a:t>
            </a:r>
            <a:r>
              <a:rPr lang="en-CA" dirty="0" smtClean="0"/>
              <a:t> </a:t>
            </a:r>
            <a:r>
              <a:rPr lang="en-CA" dirty="0" smtClean="0">
                <a:hlinkClick r:id="rId11"/>
              </a:rPr>
              <a:t>Pathology</a:t>
            </a:r>
            <a:endParaRPr lang="en-CA" dirty="0" smtClean="0"/>
          </a:p>
          <a:p>
            <a:pPr lvl="1"/>
            <a:r>
              <a:rPr lang="en-CA" dirty="0" smtClean="0"/>
              <a:t>Processes harder</a:t>
            </a:r>
          </a:p>
          <a:p>
            <a:pPr lvl="2"/>
            <a:r>
              <a:rPr lang="en-CA" dirty="0" smtClean="0">
                <a:hlinkClick r:id="rId12"/>
              </a:rPr>
              <a:t>Phlogiston</a:t>
            </a:r>
            <a:r>
              <a:rPr lang="en-CA" dirty="0" smtClean="0"/>
              <a:t> </a:t>
            </a:r>
            <a:r>
              <a:rPr lang="en-CA" dirty="0" smtClean="0">
                <a:sym typeface="Wingdings" pitchFamily="2" charset="2"/>
              </a:rPr>
              <a:t> </a:t>
            </a:r>
            <a:r>
              <a:rPr lang="en-CA" dirty="0" smtClean="0">
                <a:sym typeface="Wingdings" pitchFamily="2" charset="2"/>
                <a:hlinkClick r:id="rId13"/>
              </a:rPr>
              <a:t>Oxidization</a:t>
            </a:r>
            <a:endParaRPr lang="en-CA" dirty="0" smtClean="0">
              <a:sym typeface="Wingdings" pitchFamily="2" charset="2"/>
            </a:endParaRP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39</a:t>
            </a:fld>
            <a:endParaRPr lang="en-CA" dirty="0"/>
          </a:p>
        </p:txBody>
      </p:sp>
      <p:pic>
        <p:nvPicPr>
          <p:cNvPr id="7" name="Picture 6" descr="Bloodletting - Gersdorff Feldbuch @ Wikipedia.jpg">
            <a:hlinkClick r:id="rId14"/>
          </p:cNvPr>
          <p:cNvPicPr>
            <a:picLocks noChangeAspect="1"/>
          </p:cNvPicPr>
          <p:nvPr/>
        </p:nvPicPr>
        <p:blipFill>
          <a:blip r:embed="rId15" cstate="print"/>
          <a:stretch>
            <a:fillRect/>
          </a:stretch>
        </p:blipFill>
        <p:spPr>
          <a:xfrm>
            <a:off x="6858016" y="1571611"/>
            <a:ext cx="2214578" cy="2965689"/>
          </a:xfrm>
          <a:prstGeom prst="rect">
            <a:avLst/>
          </a:prstGeom>
        </p:spPr>
      </p:pic>
      <p:pic>
        <p:nvPicPr>
          <p:cNvPr id="8" name="Picture 7" descr="Protist_collage @ Wikipedia.jpg">
            <a:hlinkClick r:id="rId16"/>
          </p:cNvPr>
          <p:cNvPicPr>
            <a:picLocks noChangeAspect="1"/>
          </p:cNvPicPr>
          <p:nvPr/>
        </p:nvPicPr>
        <p:blipFill>
          <a:blip r:embed="rId17" cstate="print"/>
          <a:stretch>
            <a:fillRect/>
          </a:stretch>
        </p:blipFill>
        <p:spPr>
          <a:xfrm>
            <a:off x="6858016" y="4636771"/>
            <a:ext cx="2224641" cy="193653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of Argument</a:t>
            </a:r>
            <a:endParaRPr lang="en-CA" dirty="0"/>
          </a:p>
        </p:txBody>
      </p:sp>
      <p:sp>
        <p:nvSpPr>
          <p:cNvPr id="3" name="Content Placeholder 2"/>
          <p:cNvSpPr>
            <a:spLocks noGrp="1"/>
          </p:cNvSpPr>
          <p:nvPr>
            <p:ph idx="1"/>
          </p:nvPr>
        </p:nvSpPr>
        <p:spPr/>
        <p:txBody>
          <a:bodyPr/>
          <a:lstStyle/>
          <a:p>
            <a:r>
              <a:rPr lang="en-CA" dirty="0" smtClean="0"/>
              <a:t>Cognitive Science unification must proceed in the following order</a:t>
            </a:r>
          </a:p>
          <a:p>
            <a:pPr marL="971550" lvl="1" indent="-514350">
              <a:buFont typeface="+mj-lt"/>
              <a:buAutoNum type="arabicPeriod"/>
            </a:pPr>
            <a:r>
              <a:rPr lang="en-CA" dirty="0" smtClean="0"/>
              <a:t>Update metaphysics with modern physics</a:t>
            </a:r>
          </a:p>
          <a:p>
            <a:pPr marL="1236726" lvl="2" indent="-514350"/>
            <a:r>
              <a:rPr lang="en-CA" dirty="0" smtClean="0"/>
              <a:t>Remove </a:t>
            </a:r>
            <a:r>
              <a:rPr lang="en-CA" dirty="0" smtClean="0">
                <a:solidFill>
                  <a:srgbClr val="FF0000"/>
                </a:solidFill>
              </a:rPr>
              <a:t>Substance Metaphysics</a:t>
            </a:r>
            <a:r>
              <a:rPr lang="en-CA" dirty="0" smtClean="0"/>
              <a:t>:	what things are</a:t>
            </a:r>
            <a:endParaRPr lang="en-CA" dirty="0" smtClean="0"/>
          </a:p>
          <a:p>
            <a:pPr marL="1236726" lvl="2" indent="-514350"/>
            <a:r>
              <a:rPr lang="en-CA" dirty="0" smtClean="0"/>
              <a:t>Introduce </a:t>
            </a:r>
            <a:r>
              <a:rPr lang="en-CA" dirty="0" smtClean="0">
                <a:solidFill>
                  <a:srgbClr val="00B050"/>
                </a:solidFill>
              </a:rPr>
              <a:t>Process Metaphysics</a:t>
            </a:r>
            <a:r>
              <a:rPr lang="en-CA" dirty="0" smtClean="0"/>
              <a:t>:	what changes</a:t>
            </a:r>
          </a:p>
          <a:p>
            <a:pPr marL="971550" lvl="1" indent="-514350">
              <a:buFont typeface="+mj-lt"/>
              <a:buAutoNum type="arabicPeriod"/>
            </a:pPr>
            <a:r>
              <a:rPr lang="en-CA" dirty="0" smtClean="0"/>
              <a:t>Qualitatively unify:	Philosophy </a:t>
            </a:r>
            <a:r>
              <a:rPr lang="en-CA" dirty="0" smtClean="0"/>
              <a:t>of </a:t>
            </a:r>
            <a:r>
              <a:rPr lang="en-CA" dirty="0" smtClean="0"/>
              <a:t>Cognition</a:t>
            </a:r>
          </a:p>
          <a:p>
            <a:pPr marL="971550" lvl="1" indent="-514350">
              <a:buFont typeface="+mj-lt"/>
              <a:buAutoNum type="arabicPeriod"/>
            </a:pPr>
            <a:r>
              <a:rPr lang="en-CA" dirty="0" smtClean="0"/>
              <a:t>Quantitatively unify:	Cognitive Science</a:t>
            </a:r>
            <a:endParaRPr lang="en-CA" dirty="0" smtClean="0"/>
          </a:p>
          <a:p>
            <a:pPr lvl="1"/>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a:t>
            </a:fld>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Intangibles</a:t>
            </a:r>
            <a:endParaRPr lang="en-CA" dirty="0"/>
          </a:p>
        </p:txBody>
      </p:sp>
      <p:sp>
        <p:nvSpPr>
          <p:cNvPr id="3" name="Content Placeholder 2"/>
          <p:cNvSpPr>
            <a:spLocks noGrp="1"/>
          </p:cNvSpPr>
          <p:nvPr>
            <p:ph idx="1"/>
          </p:nvPr>
        </p:nvSpPr>
        <p:spPr>
          <a:blipFill>
            <a:blip r:embed="rId3" cstate="print"/>
            <a:stretch>
              <a:fillRect/>
            </a:stretch>
          </a:blipFill>
        </p:spPr>
        <p:txBody>
          <a:bodyPr>
            <a:normAutofit fontScale="92500" lnSpcReduction="20000"/>
          </a:bodyPr>
          <a:lstStyle/>
          <a:p>
            <a:endParaRPr lang="en-CA" dirty="0" smtClean="0">
              <a:solidFill>
                <a:schemeClr val="bg1"/>
              </a:solidFill>
            </a:endParaRPr>
          </a:p>
          <a:p>
            <a:r>
              <a:rPr lang="en-CA" sz="4800" dirty="0" smtClean="0">
                <a:ln w="9525" cmpd="sng">
                  <a:solidFill>
                    <a:schemeClr val="tx1"/>
                  </a:solidFill>
                </a:ln>
                <a:solidFill>
                  <a:srgbClr val="FFFF00"/>
                </a:solidFill>
                <a:effectLst>
                  <a:outerShdw blurRad="50800" dist="38100" dir="2700000" algn="tl" rotWithShape="0">
                    <a:prstClr val="black">
                      <a:alpha val="40000"/>
                    </a:prstClr>
                  </a:outerShdw>
                </a:effectLst>
              </a:rPr>
              <a:t>Chasing endless </a:t>
            </a:r>
            <a:r>
              <a:rPr lang="en-CA" sz="4800" b="1" u="sng" dirty="0" smtClean="0">
                <a:ln w="9525" cmpd="sng">
                  <a:solidFill>
                    <a:schemeClr val="tx1"/>
                  </a:solidFill>
                </a:ln>
                <a:solidFill>
                  <a:srgbClr val="FFFF00"/>
                </a:solidFill>
                <a:effectLst>
                  <a:outerShdw blurRad="50800" dist="38100" dir="2700000" algn="tl" rotWithShape="0">
                    <a:prstClr val="black">
                      <a:alpha val="40000"/>
                    </a:prstClr>
                  </a:outerShdw>
                </a:effectLst>
              </a:rPr>
              <a:t>surface</a:t>
            </a:r>
            <a:r>
              <a:rPr lang="en-CA" sz="4800" dirty="0" smtClean="0">
                <a:ln w="9525" cmpd="sng">
                  <a:solidFill>
                    <a:schemeClr val="tx1"/>
                  </a:solidFill>
                </a:ln>
                <a:solidFill>
                  <a:srgbClr val="FFFF00"/>
                </a:solidFill>
                <a:effectLst>
                  <a:outerShdw blurRad="50800" dist="38100" dir="2700000" algn="tl" rotWithShape="0">
                    <a:prstClr val="black">
                      <a:alpha val="40000"/>
                    </a:prstClr>
                  </a:outerShdw>
                </a:effectLst>
              </a:rPr>
              <a:t> features or symptoms</a:t>
            </a:r>
          </a:p>
          <a:p>
            <a:r>
              <a:rPr lang="en-CA" sz="4800" dirty="0" err="1" smtClean="0">
                <a:ln w="9525" cmpd="sng">
                  <a:solidFill>
                    <a:schemeClr val="tx1"/>
                  </a:solidFill>
                </a:ln>
                <a:solidFill>
                  <a:srgbClr val="FFFF00"/>
                </a:solidFill>
                <a:effectLst>
                  <a:outerShdw blurRad="50800" dist="38100" dir="2700000" algn="tl" rotWithShape="0">
                    <a:prstClr val="black">
                      <a:alpha val="40000"/>
                    </a:prstClr>
                  </a:outerShdw>
                </a:effectLst>
              </a:rPr>
              <a:t>v.s</a:t>
            </a:r>
            <a:r>
              <a:rPr lang="en-CA" sz="4800" dirty="0" smtClean="0">
                <a:ln w="9525" cmpd="sng">
                  <a:solidFill>
                    <a:schemeClr val="tx1"/>
                  </a:solidFill>
                </a:ln>
                <a:solidFill>
                  <a:srgbClr val="FFFF00"/>
                </a:solidFill>
                <a:effectLst>
                  <a:outerShdw blurRad="50800" dist="38100" dir="2700000" algn="tl" rotWithShape="0">
                    <a:prstClr val="black">
                      <a:alpha val="40000"/>
                    </a:prstClr>
                  </a:outerShdw>
                </a:effectLst>
              </a:rPr>
              <a:t>. simpler </a:t>
            </a:r>
            <a:r>
              <a:rPr lang="en-CA" sz="4800" b="1" u="sng" dirty="0" smtClean="0">
                <a:ln w="9525" cmpd="sng">
                  <a:solidFill>
                    <a:schemeClr val="tx1"/>
                  </a:solidFill>
                </a:ln>
                <a:solidFill>
                  <a:srgbClr val="FFFF00"/>
                </a:solidFill>
                <a:effectLst>
                  <a:outerShdw blurRad="50800" dist="38100" dir="2700000" algn="tl" rotWithShape="0">
                    <a:prstClr val="black">
                      <a:alpha val="40000"/>
                    </a:prstClr>
                  </a:outerShdw>
                </a:effectLst>
              </a:rPr>
              <a:t>deep</a:t>
            </a:r>
            <a:r>
              <a:rPr lang="en-CA" sz="4800" dirty="0" smtClean="0">
                <a:ln w="9525" cmpd="sng">
                  <a:solidFill>
                    <a:schemeClr val="tx1"/>
                  </a:solidFill>
                </a:ln>
                <a:solidFill>
                  <a:srgbClr val="FFFF00"/>
                </a:solidFill>
                <a:effectLst>
                  <a:outerShdw blurRad="50800" dist="38100" dir="2700000" algn="tl" rotWithShape="0">
                    <a:prstClr val="black">
                      <a:alpha val="40000"/>
                    </a:prstClr>
                  </a:outerShdw>
                </a:effectLst>
              </a:rPr>
              <a:t> structures or processes</a:t>
            </a:r>
          </a:p>
          <a:p>
            <a:pPr lvl="1"/>
            <a:r>
              <a:rPr lang="en-CA" sz="4400" i="1" dirty="0" err="1" smtClean="0">
                <a:ln w="9525" cmpd="sng">
                  <a:solidFill>
                    <a:schemeClr val="tx1"/>
                  </a:solidFill>
                </a:ln>
                <a:solidFill>
                  <a:srgbClr val="FFFF00"/>
                </a:solidFill>
                <a:effectLst>
                  <a:outerShdw blurRad="50800" dist="38100" dir="2700000" algn="tl" rotWithShape="0">
                    <a:prstClr val="black">
                      <a:alpha val="40000"/>
                    </a:prstClr>
                  </a:outerShdw>
                </a:effectLst>
              </a:rPr>
              <a:t>f</a:t>
            </a:r>
            <a:r>
              <a:rPr lang="en-CA" sz="4400" baseline="-25000" dirty="0" err="1" smtClean="0">
                <a:ln w="9525" cmpd="sng">
                  <a:solidFill>
                    <a:schemeClr val="tx1"/>
                  </a:solidFill>
                </a:ln>
                <a:solidFill>
                  <a:srgbClr val="FFFF00"/>
                </a:solidFill>
                <a:effectLst>
                  <a:outerShdw blurRad="50800" dist="38100" dir="2700000" algn="tl" rotWithShape="0">
                    <a:prstClr val="black">
                      <a:alpha val="40000"/>
                    </a:prstClr>
                  </a:outerShdw>
                </a:effectLst>
              </a:rPr>
              <a:t>c</a:t>
            </a:r>
            <a:r>
              <a:rPr lang="en-CA" sz="4400" dirty="0" smtClean="0">
                <a:ln w="9525" cmpd="sng">
                  <a:solidFill>
                    <a:schemeClr val="tx1"/>
                  </a:solidFill>
                </a:ln>
                <a:solidFill>
                  <a:srgbClr val="FFFF00"/>
                </a:solidFill>
                <a:effectLst>
                  <a:outerShdw blurRad="50800" dist="38100" dir="2700000" algn="tl" rotWithShape="0">
                    <a:prstClr val="black">
                      <a:alpha val="40000"/>
                    </a:prstClr>
                  </a:outerShdw>
                </a:effectLst>
              </a:rPr>
              <a:t>(z) = z</a:t>
            </a:r>
            <a:r>
              <a:rPr lang="en-CA" sz="4400" baseline="30000" dirty="0" smtClean="0">
                <a:ln w="9525" cmpd="sng">
                  <a:solidFill>
                    <a:schemeClr val="tx1"/>
                  </a:solidFill>
                </a:ln>
                <a:solidFill>
                  <a:srgbClr val="FFFF00"/>
                </a:solidFill>
                <a:effectLst>
                  <a:outerShdw blurRad="50800" dist="38100" dir="2700000" algn="tl" rotWithShape="0">
                    <a:prstClr val="black">
                      <a:alpha val="40000"/>
                    </a:prstClr>
                  </a:outerShdw>
                </a:effectLst>
              </a:rPr>
              <a:t>2</a:t>
            </a:r>
            <a:r>
              <a:rPr lang="en-CA" sz="4400" dirty="0" smtClean="0">
                <a:ln w="9525" cmpd="sng">
                  <a:solidFill>
                    <a:schemeClr val="tx1"/>
                  </a:solidFill>
                </a:ln>
                <a:solidFill>
                  <a:srgbClr val="FFFF00"/>
                </a:solidFill>
                <a:effectLst>
                  <a:outerShdw blurRad="50800" dist="38100" dir="2700000" algn="tl" rotWithShape="0">
                    <a:prstClr val="black">
                      <a:alpha val="40000"/>
                    </a:prstClr>
                  </a:outerShdw>
                </a:effectLst>
              </a:rPr>
              <a:t> + c (</a:t>
            </a:r>
            <a:r>
              <a:rPr lang="en-CA" sz="4400" dirty="0" err="1" smtClean="0">
                <a:ln w="9525" cmpd="sng">
                  <a:solidFill>
                    <a:schemeClr val="tx1"/>
                  </a:solidFill>
                </a:ln>
                <a:solidFill>
                  <a:srgbClr val="FFFF00"/>
                </a:solidFill>
                <a:effectLst>
                  <a:outerShdw blurRad="50800" dist="38100" dir="2700000" algn="tl" rotWithShape="0">
                    <a:prstClr val="black">
                      <a:alpha val="40000"/>
                    </a:prstClr>
                  </a:outerShdw>
                </a:effectLst>
              </a:rPr>
              <a:t>recursed</a:t>
            </a:r>
            <a:r>
              <a:rPr lang="en-CA" sz="4400" dirty="0" smtClean="0">
                <a:ln w="9525" cmpd="sng">
                  <a:solidFill>
                    <a:schemeClr val="tx1"/>
                  </a:solidFill>
                </a:ln>
                <a:solidFill>
                  <a:srgbClr val="FFFF00"/>
                </a:solidFill>
                <a:effectLst>
                  <a:outerShdw blurRad="50800" dist="38100" dir="2700000" algn="tl" rotWithShape="0">
                    <a:prstClr val="black">
                      <a:alpha val="40000"/>
                    </a:prstClr>
                  </a:outerShdw>
                </a:effectLst>
              </a:rPr>
              <a:t>)</a:t>
            </a:r>
          </a:p>
          <a:p>
            <a:pPr lvl="1"/>
            <a:r>
              <a:rPr lang="en-CA" sz="4400" dirty="0" smtClean="0">
                <a:ln w="9525" cmpd="sng">
                  <a:solidFill>
                    <a:schemeClr val="tx1"/>
                  </a:solidFill>
                </a:ln>
                <a:solidFill>
                  <a:srgbClr val="FFFF00"/>
                </a:solidFill>
                <a:effectLst>
                  <a:outerShdw blurRad="50800" dist="38100" dir="2700000" algn="tl" rotWithShape="0">
                    <a:prstClr val="black">
                      <a:alpha val="40000"/>
                    </a:prstClr>
                  </a:outerShdw>
                </a:effectLst>
              </a:rPr>
              <a:t>Colour depends on speed of divergence</a:t>
            </a:r>
          </a:p>
          <a:p>
            <a:r>
              <a:rPr lang="en-CA" sz="4800" dirty="0" smtClean="0">
                <a:ln w="9525" cmpd="sng">
                  <a:solidFill>
                    <a:schemeClr val="tx1"/>
                  </a:solidFill>
                </a:ln>
                <a:solidFill>
                  <a:srgbClr val="FFFF00"/>
                </a:solidFill>
                <a:effectLst>
                  <a:outerShdw blurRad="50800" dist="38100" dir="2700000" algn="tl" rotWithShape="0">
                    <a:prstClr val="black">
                      <a:alpha val="40000"/>
                    </a:prstClr>
                  </a:outerShdw>
                </a:effectLst>
              </a:rPr>
              <a:t>Not implying cognition is this bad!</a:t>
            </a:r>
            <a:endParaRPr lang="en-CA" sz="4800" dirty="0">
              <a:ln w="9525" cmpd="sng">
                <a:solidFill>
                  <a:schemeClr val="tx1"/>
                </a:solidFill>
              </a:ln>
              <a:solidFill>
                <a:srgbClr val="FFFF00"/>
              </a:solidFill>
              <a:effectLst>
                <a:outerShdw blurRad="50800" dist="38100" dir="2700000" algn="tl" rotWithShape="0">
                  <a:prstClr val="black">
                    <a:alpha val="40000"/>
                  </a:prstClr>
                </a:outerShdw>
              </a:effectLst>
            </a:endParaRP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40</a:t>
            </a:fld>
            <a:endParaRPr lang="en-CA" dirty="0"/>
          </a:p>
        </p:txBody>
      </p:sp>
      <p:pic>
        <p:nvPicPr>
          <p:cNvPr id="7" name="Picture 6" descr="Mandelbrot_color_zoom @ Wikipedia.gif">
            <a:hlinkClick r:id="rId4"/>
          </p:cNvPr>
          <p:cNvPicPr>
            <a:picLocks noChangeAspect="1"/>
          </p:cNvPicPr>
          <p:nvPr/>
        </p:nvPicPr>
        <p:blipFill>
          <a:blip r:embed="rId5"/>
          <a:stretch>
            <a:fillRect/>
          </a:stretch>
        </p:blipFill>
        <p:spPr>
          <a:xfrm>
            <a:off x="5000628" y="71414"/>
            <a:ext cx="1714500" cy="1714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Intangible Reduction</a:t>
            </a:r>
            <a:endParaRPr lang="en-CA" dirty="0"/>
          </a:p>
        </p:txBody>
      </p:sp>
      <p:sp>
        <p:nvSpPr>
          <p:cNvPr id="3" name="Content Placeholder 2"/>
          <p:cNvSpPr>
            <a:spLocks noGrp="1"/>
          </p:cNvSpPr>
          <p:nvPr>
            <p:ph idx="1"/>
          </p:nvPr>
        </p:nvSpPr>
        <p:spPr/>
        <p:txBody>
          <a:bodyPr/>
          <a:lstStyle/>
          <a:p>
            <a:r>
              <a:rPr lang="en-CA" dirty="0" smtClean="0"/>
              <a:t>Requires unification</a:t>
            </a:r>
          </a:p>
          <a:p>
            <a:pPr lvl="1"/>
            <a:r>
              <a:rPr lang="en-CA" dirty="0" smtClean="0"/>
              <a:t>E.g., </a:t>
            </a:r>
            <a:r>
              <a:rPr lang="en-CA" dirty="0" smtClean="0">
                <a:hlinkClick r:id="rId2"/>
              </a:rPr>
              <a:t>Geocentrism</a:t>
            </a:r>
            <a:r>
              <a:rPr lang="en-CA" dirty="0" smtClean="0"/>
              <a:t> vs. </a:t>
            </a:r>
            <a:r>
              <a:rPr lang="en-CA" dirty="0" smtClean="0">
                <a:hlinkClick r:id="rId3"/>
              </a:rPr>
              <a:t>Heliocentrism</a:t>
            </a:r>
            <a:endParaRPr lang="en-CA" dirty="0" smtClean="0"/>
          </a:p>
          <a:p>
            <a:r>
              <a:rPr lang="en-CA" dirty="0" smtClean="0"/>
              <a:t>Judicious use of </a:t>
            </a:r>
            <a:r>
              <a:rPr lang="en-CA" dirty="0" smtClean="0">
                <a:hlinkClick r:id="rId4"/>
              </a:rPr>
              <a:t>Occam's Razor</a:t>
            </a:r>
            <a:endParaRPr lang="en-CA" dirty="0" smtClean="0"/>
          </a:p>
          <a:p>
            <a:pPr lvl="1"/>
            <a:r>
              <a:rPr lang="en-CA" dirty="0" smtClean="0"/>
              <a:t>Would not have applied to the above initially</a:t>
            </a:r>
          </a:p>
          <a:p>
            <a:pPr lvl="1"/>
            <a:r>
              <a:rPr lang="en-CA" dirty="0" smtClean="0"/>
              <a:t>Number of distinctions in Philosophy of Cognition far exceed the practical number of things considered in Cognitive Science</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41</a:t>
            </a:fld>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55448"/>
            <a:ext cx="4572032" cy="1252728"/>
          </a:xfrm>
        </p:spPr>
        <p:txBody>
          <a:bodyPr/>
          <a:lstStyle/>
          <a:p>
            <a:r>
              <a:rPr lang="en-CA" dirty="0" smtClean="0"/>
              <a:t>Many Intangibles</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Reduction in science progresses easily when</a:t>
            </a:r>
          </a:p>
          <a:p>
            <a:pPr lvl="1"/>
            <a:r>
              <a:rPr lang="en-CA" dirty="0" smtClean="0"/>
              <a:t>Only a few significant dichotomies at a time</a:t>
            </a:r>
          </a:p>
          <a:p>
            <a:pPr lvl="1"/>
            <a:r>
              <a:rPr lang="en-CA" dirty="0" smtClean="0"/>
              <a:t>At the edges of the unknown</a:t>
            </a:r>
          </a:p>
          <a:p>
            <a:pPr lvl="1"/>
            <a:r>
              <a:rPr lang="en-CA" dirty="0" smtClean="0"/>
              <a:t>Like a single layered neural network</a:t>
            </a:r>
          </a:p>
          <a:p>
            <a:pPr lvl="2"/>
            <a:r>
              <a:rPr lang="en-CA" dirty="0" smtClean="0"/>
              <a:t>Hypotheses compete, and empiricism slowly changes their relative merits</a:t>
            </a:r>
          </a:p>
          <a:p>
            <a:r>
              <a:rPr lang="en-CA" dirty="0" smtClean="0"/>
              <a:t>Cognition is a case of too many significant intangibles at all layers</a:t>
            </a:r>
          </a:p>
          <a:p>
            <a:pPr lvl="1"/>
            <a:r>
              <a:rPr lang="en-CA" dirty="0" smtClean="0"/>
              <a:t>Hypothesis are dynamic and change with empiricism</a:t>
            </a:r>
          </a:p>
          <a:p>
            <a:pPr lvl="1"/>
            <a:r>
              <a:rPr lang="en-CA" dirty="0" smtClean="0"/>
              <a:t>Sometimes against accepted evidence, or poorly understood philosophical truths (vehicles vs. content)</a:t>
            </a:r>
          </a:p>
          <a:p>
            <a:pPr lvl="1"/>
            <a:r>
              <a:rPr lang="en-CA" dirty="0" smtClean="0">
                <a:solidFill>
                  <a:srgbClr val="FF0000"/>
                </a:solidFill>
              </a:rPr>
              <a:t>Anarchy (</a:t>
            </a:r>
            <a:r>
              <a:rPr lang="en-CA" dirty="0" err="1" smtClean="0">
                <a:solidFill>
                  <a:srgbClr val="FF0000"/>
                </a:solidFill>
                <a:hlinkClick r:id="rId2"/>
              </a:rPr>
              <a:t>Feyerabend</a:t>
            </a:r>
            <a:r>
              <a:rPr lang="en-CA" dirty="0" smtClean="0">
                <a:solidFill>
                  <a:srgbClr val="FF0000"/>
                </a:solidFill>
              </a:rPr>
              <a:t>)</a:t>
            </a:r>
          </a:p>
          <a:p>
            <a:pPr lvl="2"/>
            <a:r>
              <a:rPr lang="en-CA" dirty="0" smtClean="0">
                <a:solidFill>
                  <a:srgbClr val="FF0000"/>
                </a:solidFill>
              </a:rPr>
              <a:t>So much so that everyone shrugs their shoulders, ignores philosophical warnings and competitive hypothesis, and continues on their own path</a:t>
            </a:r>
          </a:p>
          <a:p>
            <a:pPr lvl="1"/>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42</a:t>
            </a:fld>
            <a:endParaRPr lang="en-CA" dirty="0"/>
          </a:p>
        </p:txBody>
      </p:sp>
      <p:pic>
        <p:nvPicPr>
          <p:cNvPr id="7" name="Picture 6" descr="Neural_network_example @ Wikipedia.png"/>
          <p:cNvPicPr>
            <a:picLocks noChangeAspect="1"/>
          </p:cNvPicPr>
          <p:nvPr/>
        </p:nvPicPr>
        <p:blipFill>
          <a:blip r:embed="rId3"/>
          <a:stretch>
            <a:fillRect/>
          </a:stretch>
        </p:blipFill>
        <p:spPr>
          <a:xfrm>
            <a:off x="6081684" y="0"/>
            <a:ext cx="1393972" cy="142873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Mind Reduction?</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The mind cannot be reduced via substance thinking</a:t>
            </a:r>
          </a:p>
          <a:p>
            <a:pPr lvl="1"/>
            <a:r>
              <a:rPr lang="en-CA" dirty="0" smtClean="0"/>
              <a:t>Because it is not tangible</a:t>
            </a:r>
          </a:p>
          <a:p>
            <a:pPr lvl="1"/>
            <a:r>
              <a:rPr lang="en-CA" dirty="0" smtClean="0"/>
              <a:t>No agreement on what it is</a:t>
            </a:r>
          </a:p>
          <a:p>
            <a:pPr lvl="1"/>
            <a:r>
              <a:rPr lang="en-CA" dirty="0" smtClean="0"/>
              <a:t>No agreement on any of its parts</a:t>
            </a:r>
          </a:p>
          <a:p>
            <a:pPr lvl="1"/>
            <a:r>
              <a:rPr lang="en-CA" dirty="0" smtClean="0"/>
              <a:t>Each philosopher and scientist has a different, if not private, theoretical set of parts </a:t>
            </a:r>
          </a:p>
          <a:p>
            <a:pPr lvl="2"/>
            <a:r>
              <a:rPr lang="en-CA" dirty="0" smtClean="0"/>
              <a:t>Although one part could connect to another, the theoretical sets cannot</a:t>
            </a:r>
          </a:p>
          <a:p>
            <a:pPr lvl="2"/>
            <a:r>
              <a:rPr lang="en-CA" dirty="0" smtClean="0"/>
              <a:t>Its an apples and oranges debate</a:t>
            </a:r>
          </a:p>
          <a:p>
            <a:pPr lvl="2"/>
            <a:r>
              <a:rPr lang="en-CA" dirty="0" smtClean="0"/>
              <a:t>With so many dichotomous choices in parts and assumptions, the chance of any set being correct approaches nil</a:t>
            </a:r>
          </a:p>
          <a:p>
            <a:r>
              <a:rPr lang="en-CA" dirty="0" smtClean="0"/>
              <a:t>Mind slightly more easily reduced via process thinking</a:t>
            </a:r>
          </a:p>
          <a:p>
            <a:pPr lvl="1"/>
            <a:r>
              <a:rPr lang="en-CA" dirty="0" smtClean="0"/>
              <a:t>Each part is fuzzy and can gradually morph to another so that theoretical sets can connect</a:t>
            </a:r>
          </a:p>
          <a:p>
            <a:pPr lvl="2"/>
            <a:r>
              <a:rPr lang="en-CA" dirty="0" smtClean="0"/>
              <a:t>An apple can become an orange</a:t>
            </a:r>
          </a:p>
          <a:p>
            <a:pPr lvl="2"/>
            <a:r>
              <a:rPr lang="en-CA" dirty="0" smtClean="0"/>
              <a:t>However, such gluing can become an unmanageable mess of </a:t>
            </a:r>
            <a:r>
              <a:rPr lang="en-CA" dirty="0" smtClean="0">
                <a:hlinkClick r:id="rId2"/>
              </a:rPr>
              <a:t>epicycles</a:t>
            </a:r>
            <a:endParaRPr lang="en-CA" dirty="0" smtClean="0"/>
          </a:p>
          <a:p>
            <a:pPr lvl="1"/>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43</a:t>
            </a:fld>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Computer Reduction Issues</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Already seen that computers can simulate both symbolic and continuous systems</a:t>
            </a:r>
          </a:p>
          <a:p>
            <a:r>
              <a:rPr lang="en-CA" dirty="0" smtClean="0"/>
              <a:t>What about </a:t>
            </a:r>
            <a:r>
              <a:rPr lang="en-CA" dirty="0" smtClean="0">
                <a:hlinkClick r:id="rId2"/>
              </a:rPr>
              <a:t>Marr’s</a:t>
            </a:r>
            <a:r>
              <a:rPr lang="en-CA" dirty="0" smtClean="0"/>
              <a:t> tri-level hypotheses?</a:t>
            </a:r>
          </a:p>
          <a:p>
            <a:pPr lvl="1"/>
            <a:r>
              <a:rPr lang="en-CA" dirty="0" smtClean="0"/>
              <a:t>Any hardware layer can be simulated by software</a:t>
            </a:r>
          </a:p>
          <a:p>
            <a:pPr lvl="1"/>
            <a:r>
              <a:rPr lang="en-CA" dirty="0" smtClean="0"/>
              <a:t>Simple software functions can be replaced by dedicated hardware accelerators (e.g., sorting)</a:t>
            </a:r>
          </a:p>
          <a:p>
            <a:pPr lvl="1"/>
            <a:r>
              <a:rPr lang="en-CA" dirty="0" smtClean="0"/>
              <a:t>Each layer can be tri-layered within</a:t>
            </a:r>
          </a:p>
          <a:p>
            <a:pPr lvl="2"/>
            <a:r>
              <a:rPr lang="en-CA" dirty="0" smtClean="0"/>
              <a:t>Is the algorithmic layer within all layers still the algorithmic layer for the system?</a:t>
            </a:r>
          </a:p>
          <a:p>
            <a:pPr lvl="1"/>
            <a:r>
              <a:rPr lang="en-CA" dirty="0" smtClean="0"/>
              <a:t>Many software modules are not layered but are networked</a:t>
            </a:r>
          </a:p>
          <a:p>
            <a:r>
              <a:rPr lang="en-CA" dirty="0" smtClean="0">
                <a:hlinkClick r:id="rId3"/>
              </a:rPr>
              <a:t>Miller’s</a:t>
            </a:r>
            <a:r>
              <a:rPr lang="en-CA" dirty="0" smtClean="0"/>
              <a:t> </a:t>
            </a:r>
            <a:r>
              <a:rPr lang="en-CA" dirty="0" smtClean="0">
                <a:hlinkClick r:id="rId4"/>
              </a:rPr>
              <a:t>7±2</a:t>
            </a:r>
            <a:r>
              <a:rPr lang="en-CA" dirty="0" smtClean="0"/>
              <a:t>: is that a</a:t>
            </a:r>
          </a:p>
          <a:p>
            <a:pPr lvl="1"/>
            <a:r>
              <a:rPr lang="en-CA" dirty="0" smtClean="0"/>
              <a:t>(neural) implementation,</a:t>
            </a:r>
          </a:p>
          <a:p>
            <a:pPr lvl="1"/>
            <a:r>
              <a:rPr lang="en-CA" dirty="0" smtClean="0"/>
              <a:t>(strategic) algorithmic or</a:t>
            </a:r>
          </a:p>
          <a:p>
            <a:pPr lvl="1"/>
            <a:r>
              <a:rPr lang="en-CA" dirty="0" smtClean="0"/>
              <a:t>computational (problem) limitation? Which is responsible for response time?</a:t>
            </a:r>
          </a:p>
          <a:p>
            <a:r>
              <a:rPr lang="en-CA" dirty="0" smtClean="0"/>
              <a:t>Systems are multiply realizable on all accounts</a:t>
            </a:r>
          </a:p>
          <a:p>
            <a:r>
              <a:rPr lang="en-CA" dirty="0" smtClean="0"/>
              <a:t>Looked closely, the brain is known to be a non-layered complex networked mess unlike hardware engineered products</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44</a:t>
            </a:fld>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Unification – Not</a:t>
            </a:r>
            <a:endParaRPr lang="en-CA" dirty="0"/>
          </a:p>
        </p:txBody>
      </p:sp>
      <p:sp>
        <p:nvSpPr>
          <p:cNvPr id="3" name="Content Placeholder 2"/>
          <p:cNvSpPr>
            <a:spLocks noGrp="1"/>
          </p:cNvSpPr>
          <p:nvPr>
            <p:ph idx="1"/>
          </p:nvPr>
        </p:nvSpPr>
        <p:spPr/>
        <p:txBody>
          <a:bodyPr/>
          <a:lstStyle/>
          <a:p>
            <a:r>
              <a:rPr lang="en-CA" dirty="0" smtClean="0"/>
              <a:t>Not connecting existing theories together</a:t>
            </a:r>
          </a:p>
          <a:p>
            <a:pPr lvl="1"/>
            <a:r>
              <a:rPr lang="en-CA" dirty="0" smtClean="0"/>
              <a:t>They do not ordinarily fit!</a:t>
            </a:r>
          </a:p>
          <a:p>
            <a:pPr lvl="2"/>
            <a:r>
              <a:rPr lang="en-CA" dirty="0" smtClean="0"/>
              <a:t>Meaning based on symbols or behaviour</a:t>
            </a:r>
          </a:p>
          <a:p>
            <a:pPr lvl="2"/>
            <a:r>
              <a:rPr lang="en-CA" dirty="0" smtClean="0"/>
              <a:t>ACT-R control models</a:t>
            </a:r>
          </a:p>
          <a:p>
            <a:pPr lvl="1"/>
            <a:r>
              <a:rPr lang="en-CA" dirty="0" smtClean="0"/>
              <a:t>When they do, there is less of a problem</a:t>
            </a:r>
          </a:p>
          <a:p>
            <a:pPr lvl="2"/>
            <a:r>
              <a:rPr lang="en-CA" dirty="0" smtClean="0">
                <a:hlinkClick r:id="rId2"/>
              </a:rPr>
              <a:t>Categorization</a:t>
            </a:r>
            <a:r>
              <a:rPr lang="en-CA" dirty="0" smtClean="0"/>
              <a:t> is a </a:t>
            </a:r>
            <a:r>
              <a:rPr lang="en-CA" dirty="0" smtClean="0">
                <a:hlinkClick r:id="rId3"/>
              </a:rPr>
              <a:t>mixture</a:t>
            </a:r>
            <a:r>
              <a:rPr lang="en-CA" dirty="0" smtClean="0"/>
              <a:t> of Templates &amp; </a:t>
            </a:r>
            <a:r>
              <a:rPr lang="en-CA" dirty="0" smtClean="0">
                <a:hlinkClick r:id="rId4"/>
              </a:rPr>
              <a:t>Prototypes</a:t>
            </a:r>
            <a:endParaRPr lang="en-CA" dirty="0" smtClean="0"/>
          </a:p>
          <a:p>
            <a:pPr lvl="2"/>
            <a:r>
              <a:rPr lang="en-CA" dirty="0" smtClean="0">
                <a:hlinkClick r:id="rId5"/>
              </a:rPr>
              <a:t>Attention</a:t>
            </a:r>
            <a:r>
              <a:rPr lang="en-CA" dirty="0" smtClean="0"/>
              <a:t> can have both early and late selection</a:t>
            </a:r>
          </a:p>
          <a:p>
            <a:pPr lvl="2"/>
            <a:r>
              <a:rPr lang="en-CA" dirty="0" smtClean="0"/>
              <a:t>Brain often has multiple connective paths between two systems</a:t>
            </a:r>
          </a:p>
          <a:p>
            <a:pPr lvl="3"/>
            <a:r>
              <a:rPr lang="en-CA" dirty="0" smtClean="0">
                <a:hlinkClick r:id="rId6"/>
              </a:rPr>
              <a:t>What</a:t>
            </a:r>
            <a:r>
              <a:rPr lang="en-CA" dirty="0" smtClean="0"/>
              <a:t> and </a:t>
            </a:r>
            <a:r>
              <a:rPr lang="en-CA" dirty="0" smtClean="0">
                <a:hlinkClick r:id="rId7"/>
              </a:rPr>
              <a:t>Where</a:t>
            </a:r>
            <a:r>
              <a:rPr lang="en-CA" dirty="0" smtClean="0"/>
              <a:t> </a:t>
            </a:r>
            <a:r>
              <a:rPr lang="en-CA" dirty="0" smtClean="0">
                <a:hlinkClick r:id="rId8"/>
              </a:rPr>
              <a:t>visual processing</a:t>
            </a:r>
            <a:r>
              <a:rPr lang="en-CA" dirty="0" smtClean="0"/>
              <a:t> streams</a:t>
            </a:r>
          </a:p>
          <a:p>
            <a:pPr lvl="2"/>
            <a:r>
              <a:rPr lang="en-CA" dirty="0" smtClean="0"/>
              <a:t>Of course dynamics between the two or more...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45</a:t>
            </a:fld>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Unification Requirements</a:t>
            </a:r>
            <a:endParaRPr lang="en-CA" dirty="0"/>
          </a:p>
        </p:txBody>
      </p:sp>
      <p:sp>
        <p:nvSpPr>
          <p:cNvPr id="3" name="Content Placeholder 2"/>
          <p:cNvSpPr>
            <a:spLocks noGrp="1"/>
          </p:cNvSpPr>
          <p:nvPr>
            <p:ph idx="1"/>
          </p:nvPr>
        </p:nvSpPr>
        <p:spPr/>
        <p:txBody>
          <a:bodyPr>
            <a:normAutofit fontScale="62500" lnSpcReduction="20000"/>
          </a:bodyPr>
          <a:lstStyle/>
          <a:p>
            <a:r>
              <a:rPr lang="en-CA" dirty="0" smtClean="0"/>
              <a:t>Unification requires</a:t>
            </a:r>
          </a:p>
          <a:p>
            <a:pPr lvl="1"/>
            <a:r>
              <a:rPr lang="en-CA" dirty="0" smtClean="0"/>
              <a:t>Major synthesis (breadth with significant depth)</a:t>
            </a:r>
          </a:p>
          <a:p>
            <a:pPr lvl="1"/>
            <a:r>
              <a:rPr lang="en-CA" dirty="0" smtClean="0"/>
              <a:t>Brand new </a:t>
            </a:r>
            <a:r>
              <a:rPr lang="en-CA" dirty="0" smtClean="0">
                <a:hlinkClick r:id="rId3"/>
              </a:rPr>
              <a:t>coherent</a:t>
            </a:r>
            <a:r>
              <a:rPr lang="en-CA" dirty="0" smtClean="0"/>
              <a:t> hypothesis </a:t>
            </a:r>
            <a:r>
              <a:rPr lang="en-CA" dirty="0" smtClean="0">
                <a:sym typeface="Wingdings" pitchFamily="2" charset="2"/>
              </a:rPr>
              <a:t></a:t>
            </a:r>
            <a:r>
              <a:rPr lang="en-CA" dirty="0" smtClean="0"/>
              <a:t>Paradigm Shift</a:t>
            </a:r>
          </a:p>
          <a:p>
            <a:pPr lvl="1"/>
            <a:r>
              <a:rPr lang="en-CA" dirty="0" smtClean="0"/>
              <a:t>Re-carving nature at her joints – Plato</a:t>
            </a:r>
          </a:p>
          <a:p>
            <a:pPr lvl="2"/>
            <a:r>
              <a:rPr lang="en-CA" dirty="0" smtClean="0"/>
              <a:t>Must have </a:t>
            </a:r>
            <a:r>
              <a:rPr lang="en-CA" b="1" dirty="0" smtClean="0"/>
              <a:t>few</a:t>
            </a:r>
            <a:r>
              <a:rPr lang="en-CA" dirty="0" smtClean="0"/>
              <a:t> </a:t>
            </a:r>
            <a:r>
              <a:rPr lang="en-CA" dirty="0" smtClean="0">
                <a:hlinkClick r:id="rId4"/>
              </a:rPr>
              <a:t>renaissance</a:t>
            </a:r>
            <a:r>
              <a:rPr lang="en-CA" dirty="0" smtClean="0"/>
              <a:t> butchers</a:t>
            </a:r>
          </a:p>
          <a:p>
            <a:pPr lvl="3"/>
            <a:r>
              <a:rPr lang="en-CA" dirty="0" smtClean="0"/>
              <a:t>Most others can continue along (but keep an eye out for connections)</a:t>
            </a:r>
          </a:p>
          <a:p>
            <a:pPr lvl="3"/>
            <a:r>
              <a:rPr lang="en-CA" dirty="0" smtClean="0"/>
              <a:t>Create fuzzy conceptions (more later)</a:t>
            </a:r>
          </a:p>
          <a:p>
            <a:pPr lvl="2"/>
            <a:r>
              <a:rPr lang="en-CA" dirty="0" smtClean="0"/>
              <a:t>New conceptual categories</a:t>
            </a:r>
          </a:p>
          <a:p>
            <a:pPr lvl="2"/>
            <a:r>
              <a:rPr lang="en-CA" dirty="0" smtClean="0"/>
              <a:t>New Ontology</a:t>
            </a:r>
          </a:p>
          <a:p>
            <a:pPr lvl="2"/>
            <a:r>
              <a:rPr lang="en-CA" dirty="0" smtClean="0"/>
              <a:t>New metaphysics</a:t>
            </a:r>
          </a:p>
          <a:p>
            <a:pPr lvl="3"/>
            <a:r>
              <a:rPr lang="en-CA" dirty="0" smtClean="0"/>
              <a:t>Obliterate most existing dichotomies</a:t>
            </a:r>
          </a:p>
          <a:p>
            <a:pPr lvl="3"/>
            <a:r>
              <a:rPr lang="en-CA" dirty="0" smtClean="0"/>
              <a:t>Easier to agree on what things do vs. what things are (meaning, consciousness)</a:t>
            </a:r>
          </a:p>
          <a:p>
            <a:pPr lvl="1"/>
            <a:r>
              <a:rPr lang="en-CA" dirty="0" smtClean="0"/>
              <a:t>Like </a:t>
            </a:r>
            <a:r>
              <a:rPr lang="en-CA" dirty="0" smtClean="0">
                <a:hlinkClick r:id="rId5"/>
              </a:rPr>
              <a:t>software engineering</a:t>
            </a:r>
            <a:endParaRPr lang="en-CA" dirty="0" smtClean="0"/>
          </a:p>
          <a:p>
            <a:pPr lvl="2"/>
            <a:r>
              <a:rPr lang="en-CA" dirty="0" smtClean="0"/>
              <a:t>As more functionality accretes, or more systems integrate, software becomes convoluted and must be </a:t>
            </a:r>
            <a:r>
              <a:rPr lang="en-CA" dirty="0" smtClean="0">
                <a:hlinkClick r:id="rId6"/>
              </a:rPr>
              <a:t>refactored</a:t>
            </a:r>
            <a:r>
              <a:rPr lang="en-CA" dirty="0" smtClean="0"/>
              <a:t> (reorganized)</a:t>
            </a:r>
          </a:p>
          <a:p>
            <a:pPr lvl="2"/>
            <a:r>
              <a:rPr lang="en-CA" dirty="0" smtClean="0"/>
              <a:t>Despite our best system analysis techniques (</a:t>
            </a:r>
            <a:r>
              <a:rPr lang="en-CA" dirty="0" smtClean="0">
                <a:hlinkClick r:id="rId7"/>
              </a:rPr>
              <a:t>CMMI</a:t>
            </a:r>
            <a:r>
              <a:rPr lang="en-CA" dirty="0" smtClean="0"/>
              <a:t>), even in military, both </a:t>
            </a:r>
            <a:r>
              <a:rPr lang="en-CA" dirty="0" smtClean="0">
                <a:hlinkClick r:id="rId8"/>
              </a:rPr>
              <a:t>complex</a:t>
            </a:r>
            <a:r>
              <a:rPr lang="en-CA" dirty="0" smtClean="0"/>
              <a:t> design and implementation end up being refactored, especially due to unforeseeable dynamics.</a:t>
            </a:r>
          </a:p>
          <a:p>
            <a:pPr lvl="3"/>
            <a:r>
              <a:rPr lang="en-CA" dirty="0" smtClean="0"/>
              <a:t>E.g., </a:t>
            </a:r>
            <a:r>
              <a:rPr lang="en-CA" dirty="0" smtClean="0">
                <a:hlinkClick r:id="rId9"/>
              </a:rPr>
              <a:t>Strategic Defence Initiative</a:t>
            </a:r>
            <a:r>
              <a:rPr lang="en-CA" dirty="0" smtClean="0"/>
              <a:t>, Air Traffic Control</a:t>
            </a:r>
          </a:p>
          <a:p>
            <a:pPr lvl="1"/>
            <a:r>
              <a:rPr lang="en-CA" dirty="0" smtClean="0"/>
              <a:t>Inducing the mind qualitatively (in Philosophy) before being reduced quantitatively (in Science)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46</a:t>
            </a:fld>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Unification via Induction</a:t>
            </a:r>
            <a:endParaRPr lang="en-CA" dirty="0"/>
          </a:p>
        </p:txBody>
      </p:sp>
      <p:sp>
        <p:nvSpPr>
          <p:cNvPr id="3" name="Content Placeholder 2"/>
          <p:cNvSpPr>
            <a:spLocks noGrp="1"/>
          </p:cNvSpPr>
          <p:nvPr>
            <p:ph idx="1"/>
          </p:nvPr>
        </p:nvSpPr>
        <p:spPr/>
        <p:txBody>
          <a:bodyPr/>
          <a:lstStyle/>
          <a:p>
            <a:r>
              <a:rPr lang="en-CA" dirty="0" smtClean="0"/>
              <a:t>Implemented a Process Network Architecture</a:t>
            </a:r>
          </a:p>
          <a:p>
            <a:pPr lvl="1"/>
            <a:r>
              <a:rPr lang="en-CA" dirty="0" smtClean="0"/>
              <a:t>For </a:t>
            </a:r>
            <a:r>
              <a:rPr lang="en-CA" b="1" dirty="0" smtClean="0"/>
              <a:t>Philosophers</a:t>
            </a:r>
            <a:r>
              <a:rPr lang="en-CA" dirty="0" smtClean="0"/>
              <a:t> and Cognitive Scientists</a:t>
            </a:r>
          </a:p>
          <a:p>
            <a:pPr lvl="1"/>
            <a:r>
              <a:rPr lang="en-CA" dirty="0" smtClean="0"/>
              <a:t>Try out various combinations of parts to</a:t>
            </a:r>
          </a:p>
          <a:p>
            <a:pPr lvl="2"/>
            <a:r>
              <a:rPr lang="en-CA" dirty="0" smtClean="0"/>
              <a:t>See if they have the causal power to do what they need to do for the entire system to have qualitative intelligence</a:t>
            </a:r>
          </a:p>
          <a:p>
            <a:pPr lvl="2"/>
            <a:r>
              <a:rPr lang="en-CA" dirty="0" smtClean="0"/>
              <a:t>Even </a:t>
            </a:r>
            <a:r>
              <a:rPr lang="en-CA" dirty="0" smtClean="0">
                <a:hlinkClick r:id="rId2"/>
              </a:rPr>
              <a:t>polymaths</a:t>
            </a:r>
            <a:r>
              <a:rPr lang="en-CA" dirty="0" smtClean="0"/>
              <a:t> cannot keep track of such complex interactions</a:t>
            </a:r>
          </a:p>
          <a:p>
            <a:pPr lvl="1"/>
            <a:r>
              <a:rPr lang="en-CA" dirty="0" smtClean="0"/>
              <a:t>Have a specific Cognitive Architecture in mind</a:t>
            </a:r>
          </a:p>
          <a:p>
            <a:pPr lvl="2"/>
            <a:r>
              <a:rPr lang="en-CA" dirty="0" smtClean="0"/>
              <a:t>In progress</a:t>
            </a:r>
          </a:p>
          <a:p>
            <a:pPr lvl="2"/>
            <a:r>
              <a:rPr lang="en-CA" dirty="0" smtClean="0"/>
              <a:t>Future presentation</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47</a:t>
            </a:fld>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Unification - Why</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Do our parts have the necessary machinery to do what they need to do?</a:t>
            </a:r>
          </a:p>
          <a:p>
            <a:pPr lvl="1"/>
            <a:r>
              <a:rPr lang="en-CA" dirty="0" smtClean="0"/>
              <a:t>In our layering and approximations, have we </a:t>
            </a:r>
            <a:r>
              <a:rPr lang="en-CA" dirty="0" smtClean="0">
                <a:hlinkClick r:id="rId2"/>
              </a:rPr>
              <a:t>thrown the baby out with the water</a:t>
            </a:r>
            <a:endParaRPr lang="en-CA" dirty="0" smtClean="0"/>
          </a:p>
          <a:p>
            <a:pPr lvl="1"/>
            <a:r>
              <a:rPr lang="en-CA" dirty="0" smtClean="0"/>
              <a:t>Have we shuffled the hard problem elsewhere?</a:t>
            </a:r>
          </a:p>
          <a:p>
            <a:pPr lvl="2"/>
            <a:r>
              <a:rPr lang="en-CA" dirty="0" smtClean="0">
                <a:hlinkClick r:id="rId3"/>
              </a:rPr>
              <a:t>Infinite regress</a:t>
            </a:r>
            <a:r>
              <a:rPr lang="en-CA" dirty="0" smtClean="0"/>
              <a:t>? </a:t>
            </a:r>
            <a:r>
              <a:rPr lang="en-CA" dirty="0" smtClean="0">
                <a:hlinkClick r:id="rId4"/>
              </a:rPr>
              <a:t>Homunculus</a:t>
            </a:r>
            <a:r>
              <a:rPr lang="en-CA" dirty="0" smtClean="0"/>
              <a:t>?</a:t>
            </a:r>
          </a:p>
          <a:p>
            <a:r>
              <a:rPr lang="en-CA" dirty="0" smtClean="0"/>
              <a:t>Philosophers say this several ways</a:t>
            </a:r>
          </a:p>
          <a:p>
            <a:pPr lvl="1"/>
            <a:r>
              <a:rPr lang="en-CA" dirty="0" smtClean="0"/>
              <a:t>Do the parts have the necessary causal powers?</a:t>
            </a:r>
          </a:p>
          <a:p>
            <a:pPr lvl="1"/>
            <a:r>
              <a:rPr lang="en-CA" dirty="0" smtClean="0"/>
              <a:t>Are we manipulating vehicles rather than content?</a:t>
            </a:r>
          </a:p>
          <a:p>
            <a:pPr lvl="1"/>
            <a:r>
              <a:rPr lang="en-CA" dirty="0" smtClean="0"/>
              <a:t>Does the high-level reduce to (or supervenes over) the low-level (or emerge from it)? If not, where does the extra content come from?</a:t>
            </a:r>
            <a:endParaRPr lang="en-CA" dirty="0" smtClean="0">
              <a:solidFill>
                <a:srgbClr val="FF0000"/>
              </a:solidFill>
            </a:endParaRPr>
          </a:p>
          <a:p>
            <a:r>
              <a:rPr lang="en-CA" dirty="0" smtClean="0"/>
              <a:t>E.g., Symbols, in themselves, have no causal powers</a:t>
            </a:r>
          </a:p>
          <a:p>
            <a:pPr lvl="1"/>
            <a:r>
              <a:rPr lang="en-CA" dirty="0" smtClean="0"/>
              <a:t>They require an interpreter. Is that a homunculus?</a:t>
            </a:r>
          </a:p>
          <a:p>
            <a:pPr lvl="1"/>
            <a:r>
              <a:rPr lang="en-CA" dirty="0" smtClean="0"/>
              <a:t>The only causal power in a computer machine stems from the movement of electrons – a process – a change, i.e., energy. There is no “computer” per se, no software, nor symbols! All is continuous at this level.</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48</a:t>
            </a:fld>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Metaphysical Unification</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Process metaphysics unifies substance and atomic change</a:t>
            </a:r>
          </a:p>
          <a:p>
            <a:pPr lvl="1"/>
            <a:r>
              <a:rPr lang="en-CA" dirty="0" smtClean="0"/>
              <a:t>Substances are fuzzy, less than they seem and can become, </a:t>
            </a:r>
            <a:r>
              <a:rPr lang="en-CA" dirty="0" err="1" smtClean="0"/>
              <a:t>bego</a:t>
            </a:r>
            <a:r>
              <a:rPr lang="en-CA" dirty="0" smtClean="0"/>
              <a:t>, </a:t>
            </a:r>
            <a:r>
              <a:rPr lang="en-CA" dirty="0" err="1" smtClean="0"/>
              <a:t>bemorph</a:t>
            </a:r>
            <a:r>
              <a:rPr lang="en-CA" dirty="0" smtClean="0"/>
              <a:t> and </a:t>
            </a:r>
            <a:r>
              <a:rPr lang="en-CA" dirty="0" err="1" smtClean="0"/>
              <a:t>beinteract</a:t>
            </a:r>
            <a:endParaRPr lang="en-CA" dirty="0" smtClean="0"/>
          </a:p>
          <a:p>
            <a:pPr lvl="1"/>
            <a:r>
              <a:rPr lang="en-CA" dirty="0" smtClean="0"/>
              <a:t>Macro changes are made causally continuous by looking at micro changes. They are more than they seem. They can interact.</a:t>
            </a:r>
          </a:p>
          <a:p>
            <a:pPr lvl="1"/>
            <a:r>
              <a:rPr lang="en-CA" dirty="0" smtClean="0"/>
              <a:t>Focus is on recursive architectures and emergence</a:t>
            </a:r>
          </a:p>
          <a:p>
            <a:r>
              <a:rPr lang="en-CA" dirty="0" smtClean="0"/>
              <a:t>Many philosophical distinctions based on crisp dichotomies are shown to be </a:t>
            </a:r>
            <a:r>
              <a:rPr lang="en-CA" dirty="0" smtClean="0">
                <a:hlinkClick r:id="rId2"/>
              </a:rPr>
              <a:t>false dilemmas</a:t>
            </a:r>
            <a:endParaRPr lang="en-CA" dirty="0" smtClean="0"/>
          </a:p>
          <a:p>
            <a:pPr lvl="1"/>
            <a:r>
              <a:rPr lang="en-CA" dirty="0" smtClean="0"/>
              <a:t>Process philosophy is the </a:t>
            </a:r>
            <a:r>
              <a:rPr lang="en-CA" dirty="0" smtClean="0">
                <a:hlinkClick r:id="rId3"/>
              </a:rPr>
              <a:t>excluded middle</a:t>
            </a:r>
            <a:endParaRPr lang="en-CA" dirty="0" smtClean="0"/>
          </a:p>
          <a:p>
            <a:pPr lvl="1"/>
            <a:r>
              <a:rPr lang="en-CA" dirty="0" smtClean="0"/>
              <a:t>Intentionality disappears as it was the causal baby of process philosophy that was thrown out with the water when crisp substance based approximations were made</a:t>
            </a:r>
          </a:p>
          <a:p>
            <a:r>
              <a:rPr lang="en-CA" dirty="0" smtClean="0"/>
              <a:t>A simpler unified philosophy of mind enables unity in cognitive science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49</a:t>
            </a:fld>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Frustrations </a:t>
            </a:r>
            <a:r>
              <a:rPr lang="en-CA" dirty="0" smtClean="0">
                <a:sym typeface="Wingdings" pitchFamily="2" charset="2"/>
              </a:rPr>
              <a:t> Topic</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Frustrated with</a:t>
            </a:r>
          </a:p>
          <a:p>
            <a:pPr lvl="1"/>
            <a:r>
              <a:rPr lang="en-CA" dirty="0" smtClean="0"/>
              <a:t>Philosophy</a:t>
            </a:r>
          </a:p>
          <a:p>
            <a:pPr lvl="2"/>
            <a:r>
              <a:rPr lang="en-CA" dirty="0" smtClean="0"/>
              <a:t>Includes metaphysics</a:t>
            </a:r>
          </a:p>
          <a:p>
            <a:pPr lvl="1"/>
            <a:r>
              <a:rPr lang="en-CA" dirty="0" smtClean="0"/>
              <a:t>Cognitive Science</a:t>
            </a:r>
          </a:p>
          <a:p>
            <a:r>
              <a:rPr lang="en-CA" dirty="0" smtClean="0"/>
              <a:t>Topic</a:t>
            </a:r>
          </a:p>
          <a:p>
            <a:pPr lvl="1"/>
            <a:r>
              <a:rPr lang="en-CA" dirty="0" smtClean="0"/>
              <a:t>What is the role of Philosophy General with</a:t>
            </a:r>
          </a:p>
          <a:p>
            <a:pPr lvl="2"/>
            <a:r>
              <a:rPr lang="en-CA" dirty="0" smtClean="0"/>
              <a:t>Physics</a:t>
            </a:r>
          </a:p>
          <a:p>
            <a:pPr lvl="2"/>
            <a:r>
              <a:rPr lang="en-CA" dirty="0" smtClean="0"/>
              <a:t>Metaphysics</a:t>
            </a:r>
          </a:p>
          <a:p>
            <a:pPr lvl="2"/>
            <a:r>
              <a:rPr lang="en-CA" dirty="0" smtClean="0"/>
              <a:t>Philosophy of Cognition</a:t>
            </a:r>
          </a:p>
          <a:p>
            <a:pPr lvl="3"/>
            <a:r>
              <a:rPr lang="en-CA" dirty="0" smtClean="0"/>
              <a:t>Premature birth</a:t>
            </a:r>
          </a:p>
          <a:p>
            <a:pPr lvl="3"/>
            <a:r>
              <a:rPr lang="en-CA" dirty="0" smtClean="0"/>
              <a:t>Rebirth</a:t>
            </a:r>
          </a:p>
          <a:p>
            <a:pPr lvl="2"/>
            <a:r>
              <a:rPr lang="en-CA" dirty="0" smtClean="0"/>
              <a:t>Cognitive Science</a:t>
            </a:r>
          </a:p>
          <a:p>
            <a:pPr lvl="1"/>
            <a:r>
              <a:rPr lang="en-CA" dirty="0" smtClean="0"/>
              <a:t>What can be improved?</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a:t>
            </a:fld>
            <a:endParaRPr lang="en-C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 Network Example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50</a:t>
            </a:fld>
            <a:endParaRPr lang="en-CA" dirty="0"/>
          </a:p>
        </p:txBody>
      </p:sp>
      <p:grpSp>
        <p:nvGrpSpPr>
          <p:cNvPr id="133228" name="Group 108"/>
          <p:cNvGrpSpPr>
            <a:grpSpLocks/>
          </p:cNvGrpSpPr>
          <p:nvPr/>
        </p:nvGrpSpPr>
        <p:grpSpPr bwMode="auto">
          <a:xfrm>
            <a:off x="5300686" y="4067163"/>
            <a:ext cx="1257300" cy="344488"/>
            <a:chOff x="2536" y="6317"/>
            <a:chExt cx="1980" cy="544"/>
          </a:xfrm>
        </p:grpSpPr>
        <p:sp>
          <p:nvSpPr>
            <p:cNvPr id="133229" name="Text Box 109"/>
            <p:cNvSpPr txBox="1">
              <a:spLocks noChangeArrowheads="1"/>
            </p:cNvSpPr>
            <p:nvPr/>
          </p:nvSpPr>
          <p:spPr bwMode="auto">
            <a:xfrm>
              <a:off x="289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0" name="Text Box 110"/>
            <p:cNvSpPr txBox="1">
              <a:spLocks noChangeArrowheads="1"/>
            </p:cNvSpPr>
            <p:nvPr/>
          </p:nvSpPr>
          <p:spPr bwMode="auto">
            <a:xfrm>
              <a:off x="3438" y="6497"/>
              <a:ext cx="4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1" name="Text Box 111"/>
            <p:cNvSpPr txBox="1">
              <a:spLocks noChangeArrowheads="1"/>
            </p:cNvSpPr>
            <p:nvPr/>
          </p:nvSpPr>
          <p:spPr bwMode="auto">
            <a:xfrm>
              <a:off x="3978" y="6497"/>
              <a:ext cx="21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2" name="Text Box 112"/>
            <p:cNvSpPr txBox="1">
              <a:spLocks noChangeArrowheads="1"/>
            </p:cNvSpPr>
            <p:nvPr/>
          </p:nvSpPr>
          <p:spPr bwMode="auto">
            <a:xfrm>
              <a:off x="3456" y="667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3" name="Text Box 113"/>
            <p:cNvSpPr txBox="1">
              <a:spLocks noChangeArrowheads="1"/>
            </p:cNvSpPr>
            <p:nvPr/>
          </p:nvSpPr>
          <p:spPr bwMode="auto">
            <a:xfrm>
              <a:off x="4016" y="667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4" name="Text Box 114"/>
            <p:cNvSpPr txBox="1">
              <a:spLocks noChangeArrowheads="1"/>
            </p:cNvSpPr>
            <p:nvPr/>
          </p:nvSpPr>
          <p:spPr bwMode="auto">
            <a:xfrm>
              <a:off x="3204" y="631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5" name="Text Box 115"/>
            <p:cNvSpPr txBox="1">
              <a:spLocks noChangeArrowheads="1"/>
            </p:cNvSpPr>
            <p:nvPr/>
          </p:nvSpPr>
          <p:spPr bwMode="auto">
            <a:xfrm>
              <a:off x="3796" y="6317"/>
              <a:ext cx="28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dErr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36" name="Text Box 116"/>
            <p:cNvSpPr txBox="1">
              <a:spLocks noChangeArrowheads="1"/>
            </p:cNvSpPr>
            <p:nvPr/>
          </p:nvSpPr>
          <p:spPr bwMode="auto">
            <a:xfrm>
              <a:off x="2716" y="631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237" name="Group 117"/>
            <p:cNvGrpSpPr>
              <a:grpSpLocks/>
            </p:cNvGrpSpPr>
            <p:nvPr/>
          </p:nvGrpSpPr>
          <p:grpSpPr bwMode="auto">
            <a:xfrm>
              <a:off x="2536" y="6317"/>
              <a:ext cx="660" cy="181"/>
              <a:chOff x="2536" y="6317"/>
              <a:chExt cx="660" cy="181"/>
            </a:xfrm>
          </p:grpSpPr>
          <p:cxnSp>
            <p:nvCxnSpPr>
              <p:cNvPr id="133238" name="AutoShape 118"/>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39" name="AutoShape 119"/>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40" name="AutoShape 120"/>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41" name="AutoShape 121"/>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42" name="Group 122"/>
            <p:cNvGrpSpPr>
              <a:grpSpLocks/>
            </p:cNvGrpSpPr>
            <p:nvPr/>
          </p:nvGrpSpPr>
          <p:grpSpPr bwMode="auto">
            <a:xfrm>
              <a:off x="3076" y="6317"/>
              <a:ext cx="660" cy="181"/>
              <a:chOff x="2536" y="6317"/>
              <a:chExt cx="660" cy="181"/>
            </a:xfrm>
          </p:grpSpPr>
          <p:cxnSp>
            <p:nvCxnSpPr>
              <p:cNvPr id="133243" name="AutoShape 123"/>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44" name="AutoShape 124"/>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45" name="AutoShape 125"/>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46" name="AutoShape 126"/>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47" name="Group 127"/>
            <p:cNvGrpSpPr>
              <a:grpSpLocks/>
            </p:cNvGrpSpPr>
            <p:nvPr/>
          </p:nvGrpSpPr>
          <p:grpSpPr bwMode="auto">
            <a:xfrm>
              <a:off x="3616" y="6317"/>
              <a:ext cx="660" cy="181"/>
              <a:chOff x="2536" y="6317"/>
              <a:chExt cx="660" cy="181"/>
            </a:xfrm>
          </p:grpSpPr>
          <p:cxnSp>
            <p:nvCxnSpPr>
              <p:cNvPr id="133248" name="AutoShape 128"/>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49" name="AutoShape 129"/>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50" name="AutoShape 130"/>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51" name="AutoShape 131"/>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252" name="Text Box 132"/>
            <p:cNvSpPr txBox="1">
              <a:spLocks noChangeArrowheads="1"/>
            </p:cNvSpPr>
            <p:nvPr/>
          </p:nvSpPr>
          <p:spPr bwMode="auto">
            <a:xfrm>
              <a:off x="2956" y="667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253" name="Group 133"/>
            <p:cNvGrpSpPr>
              <a:grpSpLocks/>
            </p:cNvGrpSpPr>
            <p:nvPr/>
          </p:nvGrpSpPr>
          <p:grpSpPr bwMode="auto">
            <a:xfrm>
              <a:off x="2776" y="6677"/>
              <a:ext cx="660" cy="181"/>
              <a:chOff x="2536" y="6317"/>
              <a:chExt cx="660" cy="181"/>
            </a:xfrm>
          </p:grpSpPr>
          <p:cxnSp>
            <p:nvCxnSpPr>
              <p:cNvPr id="133254" name="AutoShape 134"/>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55" name="AutoShape 135"/>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56" name="AutoShape 136"/>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57" name="AutoShape 137"/>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58" name="Group 138"/>
            <p:cNvGrpSpPr>
              <a:grpSpLocks/>
            </p:cNvGrpSpPr>
            <p:nvPr/>
          </p:nvGrpSpPr>
          <p:grpSpPr bwMode="auto">
            <a:xfrm>
              <a:off x="3316" y="6677"/>
              <a:ext cx="660" cy="181"/>
              <a:chOff x="2536" y="6317"/>
              <a:chExt cx="660" cy="181"/>
            </a:xfrm>
          </p:grpSpPr>
          <p:cxnSp>
            <p:nvCxnSpPr>
              <p:cNvPr id="133259" name="AutoShape 139"/>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60" name="AutoShape 140"/>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61" name="AutoShape 141"/>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62" name="AutoShape 142"/>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63" name="Group 143"/>
            <p:cNvGrpSpPr>
              <a:grpSpLocks/>
            </p:cNvGrpSpPr>
            <p:nvPr/>
          </p:nvGrpSpPr>
          <p:grpSpPr bwMode="auto">
            <a:xfrm>
              <a:off x="3856" y="6677"/>
              <a:ext cx="660" cy="181"/>
              <a:chOff x="2536" y="6317"/>
              <a:chExt cx="660" cy="181"/>
            </a:xfrm>
          </p:grpSpPr>
          <p:cxnSp>
            <p:nvCxnSpPr>
              <p:cNvPr id="133264" name="AutoShape 144"/>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65" name="AutoShape 145"/>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66" name="AutoShape 146"/>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67" name="AutoShape 147"/>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268" name="AutoShape 148"/>
            <p:cNvCxnSpPr>
              <a:cxnSpLocks noChangeShapeType="1"/>
            </p:cNvCxnSpPr>
            <p:nvPr/>
          </p:nvCxnSpPr>
          <p:spPr bwMode="auto">
            <a:xfrm>
              <a:off x="2536" y="6317"/>
              <a:ext cx="360" cy="540"/>
            </a:xfrm>
            <a:prstGeom prst="straightConnector1">
              <a:avLst/>
            </a:prstGeom>
            <a:noFill/>
            <a:ln w="6350">
              <a:solidFill>
                <a:srgbClr val="000000"/>
              </a:solidFill>
              <a:round/>
              <a:headEnd/>
              <a:tailEnd/>
            </a:ln>
          </p:spPr>
        </p:cxnSp>
        <p:cxnSp>
          <p:nvCxnSpPr>
            <p:cNvPr id="133269" name="AutoShape 149"/>
            <p:cNvCxnSpPr>
              <a:cxnSpLocks noChangeShapeType="1"/>
            </p:cNvCxnSpPr>
            <p:nvPr/>
          </p:nvCxnSpPr>
          <p:spPr bwMode="auto">
            <a:xfrm>
              <a:off x="4156" y="6317"/>
              <a:ext cx="360" cy="540"/>
            </a:xfrm>
            <a:prstGeom prst="straightConnector1">
              <a:avLst/>
            </a:prstGeom>
            <a:noFill/>
            <a:ln w="6350">
              <a:solidFill>
                <a:srgbClr val="000000"/>
              </a:solidFill>
              <a:round/>
              <a:headEnd/>
              <a:tailEnd/>
            </a:ln>
          </p:spPr>
        </p:cxnSp>
      </p:grpSp>
      <p:cxnSp>
        <p:nvCxnSpPr>
          <p:cNvPr id="133330" name="AutoShape 210"/>
          <p:cNvCxnSpPr>
            <a:cxnSpLocks noChangeShapeType="1"/>
          </p:cNvCxnSpPr>
          <p:nvPr/>
        </p:nvCxnSpPr>
        <p:spPr bwMode="auto">
          <a:xfrm flipH="1" flipV="1">
            <a:off x="5948386" y="4416413"/>
            <a:ext cx="230188" cy="341313"/>
          </a:xfrm>
          <a:prstGeom prst="straightConnector1">
            <a:avLst/>
          </a:prstGeom>
          <a:noFill/>
          <a:ln w="25400">
            <a:solidFill>
              <a:srgbClr val="00B050"/>
            </a:solidFill>
            <a:round/>
            <a:headEnd/>
            <a:tailEnd type="stealth" w="med" len="med"/>
          </a:ln>
        </p:spPr>
      </p:cxnSp>
      <p:cxnSp>
        <p:nvCxnSpPr>
          <p:cNvPr id="133331" name="AutoShape 211"/>
          <p:cNvCxnSpPr>
            <a:cxnSpLocks noChangeShapeType="1"/>
          </p:cNvCxnSpPr>
          <p:nvPr/>
        </p:nvCxnSpPr>
        <p:spPr bwMode="auto">
          <a:xfrm>
            <a:off x="2571736" y="4714884"/>
            <a:ext cx="3606838" cy="41254"/>
          </a:xfrm>
          <a:prstGeom prst="straightConnector1">
            <a:avLst/>
          </a:prstGeom>
          <a:noFill/>
          <a:ln w="25400">
            <a:solidFill>
              <a:srgbClr val="00B050"/>
            </a:solidFill>
            <a:round/>
            <a:headEnd/>
            <a:tailEnd/>
          </a:ln>
        </p:spPr>
      </p:cxnSp>
      <p:sp>
        <p:nvSpPr>
          <p:cNvPr id="133393" name="Text Box 273"/>
          <p:cNvSpPr txBox="1">
            <a:spLocks noChangeArrowheads="1"/>
          </p:cNvSpPr>
          <p:nvPr/>
        </p:nvSpPr>
        <p:spPr bwMode="auto">
          <a:xfrm>
            <a:off x="2954361" y="3609963"/>
            <a:ext cx="887413"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sng" strike="noStrike" cap="none" normalizeH="0" baseline="0" smtClean="0">
                <a:ln>
                  <a:noFill/>
                </a:ln>
                <a:solidFill>
                  <a:schemeClr val="tx1"/>
                </a:solidFill>
                <a:effectLst/>
                <a:latin typeface="Calibri" pitchFamily="34" charset="0"/>
                <a:cs typeface="Arial" pitchFamily="34" charset="0"/>
              </a:rPr>
              <a:t>Detectons/Changeons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94" name="Text Box 274"/>
          <p:cNvSpPr txBox="1">
            <a:spLocks noChangeArrowheads="1"/>
          </p:cNvSpPr>
          <p:nvPr/>
        </p:nvSpPr>
        <p:spPr bwMode="auto">
          <a:xfrm>
            <a:off x="5634061" y="4918063"/>
            <a:ext cx="430213"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sng" strike="noStrike" cap="none" normalizeH="0" baseline="0" smtClean="0">
                <a:ln>
                  <a:noFill/>
                </a:ln>
                <a:solidFill>
                  <a:schemeClr val="tx1"/>
                </a:solidFill>
                <a:effectLst/>
                <a:latin typeface="Calibri" pitchFamily="34" charset="0"/>
                <a:cs typeface="Arial" pitchFamily="34" charset="0"/>
              </a:rPr>
              <a:t>Predictons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95" name="AutoShape 275"/>
          <p:cNvSpPr>
            <a:spLocks/>
          </p:cNvSpPr>
          <p:nvPr/>
        </p:nvSpPr>
        <p:spPr bwMode="auto">
          <a:xfrm>
            <a:off x="6078561" y="4803763"/>
            <a:ext cx="114300" cy="342900"/>
          </a:xfrm>
          <a:prstGeom prst="leftBrace">
            <a:avLst>
              <a:gd name="adj1" fmla="val 25000"/>
              <a:gd name="adj2" fmla="val 50926"/>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grpSp>
        <p:nvGrpSpPr>
          <p:cNvPr id="324" name="Group 323"/>
          <p:cNvGrpSpPr/>
          <p:nvPr/>
        </p:nvGrpSpPr>
        <p:grpSpPr>
          <a:xfrm>
            <a:off x="2659086" y="2014526"/>
            <a:ext cx="3100388" cy="2052637"/>
            <a:chOff x="2659086" y="2014526"/>
            <a:chExt cx="3100388" cy="2052637"/>
          </a:xfrm>
        </p:grpSpPr>
        <p:cxnSp>
          <p:nvCxnSpPr>
            <p:cNvPr id="133122" name="AutoShape 2"/>
            <p:cNvCxnSpPr>
              <a:cxnSpLocks noChangeShapeType="1"/>
            </p:cNvCxnSpPr>
            <p:nvPr/>
          </p:nvCxnSpPr>
          <p:spPr bwMode="auto">
            <a:xfrm flipH="1" flipV="1">
              <a:off x="3549674" y="2360601"/>
              <a:ext cx="230187" cy="341312"/>
            </a:xfrm>
            <a:prstGeom prst="straightConnector1">
              <a:avLst/>
            </a:prstGeom>
            <a:noFill/>
            <a:ln w="25400">
              <a:solidFill>
                <a:srgbClr val="00B050"/>
              </a:solidFill>
              <a:round/>
              <a:headEnd/>
              <a:tailEnd type="stealth" w="med" len="med"/>
            </a:ln>
          </p:spPr>
        </p:cxnSp>
        <p:cxnSp>
          <p:nvCxnSpPr>
            <p:cNvPr id="133123" name="AutoShape 3"/>
            <p:cNvCxnSpPr>
              <a:cxnSpLocks noChangeShapeType="1"/>
            </p:cNvCxnSpPr>
            <p:nvPr/>
          </p:nvCxnSpPr>
          <p:spPr bwMode="auto">
            <a:xfrm>
              <a:off x="3930674" y="2360601"/>
              <a:ext cx="230187" cy="341312"/>
            </a:xfrm>
            <a:prstGeom prst="straightConnector1">
              <a:avLst/>
            </a:prstGeom>
            <a:noFill/>
            <a:ln w="25400">
              <a:solidFill>
                <a:srgbClr val="FF0000"/>
              </a:solidFill>
              <a:round/>
              <a:headEnd/>
              <a:tailEnd type="stealth" w="med" len="med"/>
            </a:ln>
          </p:spPr>
        </p:cxnSp>
        <p:grpSp>
          <p:nvGrpSpPr>
            <p:cNvPr id="133141" name="Group 21"/>
            <p:cNvGrpSpPr>
              <a:grpSpLocks/>
            </p:cNvGrpSpPr>
            <p:nvPr/>
          </p:nvGrpSpPr>
          <p:grpSpPr bwMode="auto">
            <a:xfrm>
              <a:off x="2901974" y="2014526"/>
              <a:ext cx="1257300" cy="346075"/>
              <a:chOff x="2536" y="6317"/>
              <a:chExt cx="1980" cy="544"/>
            </a:xfrm>
          </p:grpSpPr>
          <p:sp>
            <p:nvSpPr>
              <p:cNvPr id="133142" name="Text Box 22"/>
              <p:cNvSpPr txBox="1">
                <a:spLocks noChangeArrowheads="1"/>
              </p:cNvSpPr>
              <p:nvPr/>
            </p:nvSpPr>
            <p:spPr bwMode="auto">
              <a:xfrm>
                <a:off x="289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3" name="Text Box 23"/>
              <p:cNvSpPr txBox="1">
                <a:spLocks noChangeArrowheads="1"/>
              </p:cNvSpPr>
              <p:nvPr/>
            </p:nvSpPr>
            <p:spPr bwMode="auto">
              <a:xfrm>
                <a:off x="343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4" name="Text Box 24"/>
              <p:cNvSpPr txBox="1">
                <a:spLocks noChangeArrowheads="1"/>
              </p:cNvSpPr>
              <p:nvPr/>
            </p:nvSpPr>
            <p:spPr bwMode="auto">
              <a:xfrm>
                <a:off x="397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5" name="Text Box 25"/>
              <p:cNvSpPr txBox="1">
                <a:spLocks noChangeArrowheads="1"/>
              </p:cNvSpPr>
              <p:nvPr/>
            </p:nvSpPr>
            <p:spPr bwMode="auto">
              <a:xfrm>
                <a:off x="3456" y="667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6" name="Text Box 26"/>
              <p:cNvSpPr txBox="1">
                <a:spLocks noChangeArrowheads="1"/>
              </p:cNvSpPr>
              <p:nvPr/>
            </p:nvSpPr>
            <p:spPr bwMode="auto">
              <a:xfrm>
                <a:off x="4016" y="667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7" name="Text Box 27"/>
              <p:cNvSpPr txBox="1">
                <a:spLocks noChangeArrowheads="1"/>
              </p:cNvSpPr>
              <p:nvPr/>
            </p:nvSpPr>
            <p:spPr bwMode="auto">
              <a:xfrm>
                <a:off x="3204" y="631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8" name="Text Box 28"/>
              <p:cNvSpPr txBox="1">
                <a:spLocks noChangeArrowheads="1"/>
              </p:cNvSpPr>
              <p:nvPr/>
            </p:nvSpPr>
            <p:spPr bwMode="auto">
              <a:xfrm>
                <a:off x="3796" y="6317"/>
                <a:ext cx="28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dErr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49" name="Text Box 29"/>
              <p:cNvSpPr txBox="1">
                <a:spLocks noChangeArrowheads="1"/>
              </p:cNvSpPr>
              <p:nvPr/>
            </p:nvSpPr>
            <p:spPr bwMode="auto">
              <a:xfrm>
                <a:off x="2716" y="631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150" name="Group 30"/>
              <p:cNvGrpSpPr>
                <a:grpSpLocks/>
              </p:cNvGrpSpPr>
              <p:nvPr/>
            </p:nvGrpSpPr>
            <p:grpSpPr bwMode="auto">
              <a:xfrm>
                <a:off x="2536" y="6317"/>
                <a:ext cx="660" cy="181"/>
                <a:chOff x="2536" y="6317"/>
                <a:chExt cx="660" cy="181"/>
              </a:xfrm>
            </p:grpSpPr>
            <p:cxnSp>
              <p:nvCxnSpPr>
                <p:cNvPr id="133151" name="AutoShape 31"/>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52" name="AutoShape 32"/>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53" name="AutoShape 33"/>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54" name="AutoShape 34"/>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155" name="Group 35"/>
              <p:cNvGrpSpPr>
                <a:grpSpLocks/>
              </p:cNvGrpSpPr>
              <p:nvPr/>
            </p:nvGrpSpPr>
            <p:grpSpPr bwMode="auto">
              <a:xfrm>
                <a:off x="3076" y="6317"/>
                <a:ext cx="660" cy="181"/>
                <a:chOff x="2536" y="6317"/>
                <a:chExt cx="660" cy="181"/>
              </a:xfrm>
            </p:grpSpPr>
            <p:cxnSp>
              <p:nvCxnSpPr>
                <p:cNvPr id="133156" name="AutoShape 36"/>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57" name="AutoShape 37"/>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58" name="AutoShape 38"/>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59" name="AutoShape 39"/>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160" name="Group 40"/>
              <p:cNvGrpSpPr>
                <a:grpSpLocks/>
              </p:cNvGrpSpPr>
              <p:nvPr/>
            </p:nvGrpSpPr>
            <p:grpSpPr bwMode="auto">
              <a:xfrm>
                <a:off x="3616" y="6317"/>
                <a:ext cx="660" cy="181"/>
                <a:chOff x="2536" y="6317"/>
                <a:chExt cx="660" cy="181"/>
              </a:xfrm>
            </p:grpSpPr>
            <p:cxnSp>
              <p:nvCxnSpPr>
                <p:cNvPr id="133161" name="AutoShape 41"/>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62" name="AutoShape 42"/>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63" name="AutoShape 43"/>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64" name="AutoShape 44"/>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165" name="Text Box 45"/>
              <p:cNvSpPr txBox="1">
                <a:spLocks noChangeArrowheads="1"/>
              </p:cNvSpPr>
              <p:nvPr/>
            </p:nvSpPr>
            <p:spPr bwMode="auto">
              <a:xfrm>
                <a:off x="2956" y="667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166" name="Group 46"/>
              <p:cNvGrpSpPr>
                <a:grpSpLocks/>
              </p:cNvGrpSpPr>
              <p:nvPr/>
            </p:nvGrpSpPr>
            <p:grpSpPr bwMode="auto">
              <a:xfrm>
                <a:off x="2776" y="6677"/>
                <a:ext cx="660" cy="181"/>
                <a:chOff x="2536" y="6317"/>
                <a:chExt cx="660" cy="181"/>
              </a:xfrm>
            </p:grpSpPr>
            <p:cxnSp>
              <p:nvCxnSpPr>
                <p:cNvPr id="133167" name="AutoShape 47"/>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68" name="AutoShape 48"/>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69" name="AutoShape 49"/>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70" name="AutoShape 50"/>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171" name="Group 51"/>
              <p:cNvGrpSpPr>
                <a:grpSpLocks/>
              </p:cNvGrpSpPr>
              <p:nvPr/>
            </p:nvGrpSpPr>
            <p:grpSpPr bwMode="auto">
              <a:xfrm>
                <a:off x="3316" y="6677"/>
                <a:ext cx="660" cy="181"/>
                <a:chOff x="2536" y="6317"/>
                <a:chExt cx="660" cy="181"/>
              </a:xfrm>
            </p:grpSpPr>
            <p:cxnSp>
              <p:nvCxnSpPr>
                <p:cNvPr id="133172" name="AutoShape 52"/>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73" name="AutoShape 53"/>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74" name="AutoShape 54"/>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75" name="AutoShape 55"/>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176" name="Group 56"/>
              <p:cNvGrpSpPr>
                <a:grpSpLocks/>
              </p:cNvGrpSpPr>
              <p:nvPr/>
            </p:nvGrpSpPr>
            <p:grpSpPr bwMode="auto">
              <a:xfrm>
                <a:off x="3856" y="6677"/>
                <a:ext cx="660" cy="181"/>
                <a:chOff x="2536" y="6317"/>
                <a:chExt cx="660" cy="181"/>
              </a:xfrm>
            </p:grpSpPr>
            <p:cxnSp>
              <p:nvCxnSpPr>
                <p:cNvPr id="133177" name="AutoShape 57"/>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78" name="AutoShape 58"/>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79" name="AutoShape 59"/>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80" name="AutoShape 60"/>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181" name="AutoShape 61"/>
              <p:cNvCxnSpPr>
                <a:cxnSpLocks noChangeShapeType="1"/>
              </p:cNvCxnSpPr>
              <p:nvPr/>
            </p:nvCxnSpPr>
            <p:spPr bwMode="auto">
              <a:xfrm>
                <a:off x="2536" y="6317"/>
                <a:ext cx="360" cy="540"/>
              </a:xfrm>
              <a:prstGeom prst="straightConnector1">
                <a:avLst/>
              </a:prstGeom>
              <a:noFill/>
              <a:ln w="6350">
                <a:solidFill>
                  <a:srgbClr val="000000"/>
                </a:solidFill>
                <a:round/>
                <a:headEnd/>
                <a:tailEnd/>
              </a:ln>
            </p:spPr>
          </p:cxnSp>
          <p:cxnSp>
            <p:nvCxnSpPr>
              <p:cNvPr id="133182" name="AutoShape 62"/>
              <p:cNvCxnSpPr>
                <a:cxnSpLocks noChangeShapeType="1"/>
              </p:cNvCxnSpPr>
              <p:nvPr/>
            </p:nvCxnSpPr>
            <p:spPr bwMode="auto">
              <a:xfrm>
                <a:off x="4156" y="6317"/>
                <a:ext cx="360" cy="540"/>
              </a:xfrm>
              <a:prstGeom prst="straightConnector1">
                <a:avLst/>
              </a:prstGeom>
              <a:noFill/>
              <a:ln w="6350">
                <a:solidFill>
                  <a:srgbClr val="000000"/>
                </a:solidFill>
                <a:round/>
                <a:headEnd/>
                <a:tailEnd/>
              </a:ln>
            </p:spPr>
          </p:cxnSp>
        </p:grpSp>
        <p:grpSp>
          <p:nvGrpSpPr>
            <p:cNvPr id="133183" name="Group 63"/>
            <p:cNvGrpSpPr>
              <a:grpSpLocks/>
            </p:cNvGrpSpPr>
            <p:nvPr/>
          </p:nvGrpSpPr>
          <p:grpSpPr bwMode="auto">
            <a:xfrm>
              <a:off x="3702074" y="2700326"/>
              <a:ext cx="1257300" cy="346075"/>
              <a:chOff x="2536" y="6317"/>
              <a:chExt cx="1980" cy="544"/>
            </a:xfrm>
          </p:grpSpPr>
          <p:sp>
            <p:nvSpPr>
              <p:cNvPr id="133184" name="Text Box 64"/>
              <p:cNvSpPr txBox="1">
                <a:spLocks noChangeArrowheads="1"/>
              </p:cNvSpPr>
              <p:nvPr/>
            </p:nvSpPr>
            <p:spPr bwMode="auto">
              <a:xfrm>
                <a:off x="289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5" name="Text Box 65"/>
              <p:cNvSpPr txBox="1">
                <a:spLocks noChangeArrowheads="1"/>
              </p:cNvSpPr>
              <p:nvPr/>
            </p:nvSpPr>
            <p:spPr bwMode="auto">
              <a:xfrm>
                <a:off x="343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6" name="Text Box 66"/>
              <p:cNvSpPr txBox="1">
                <a:spLocks noChangeArrowheads="1"/>
              </p:cNvSpPr>
              <p:nvPr/>
            </p:nvSpPr>
            <p:spPr bwMode="auto">
              <a:xfrm>
                <a:off x="3978" y="6497"/>
                <a:ext cx="178"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7" name="Text Box 67"/>
              <p:cNvSpPr txBox="1">
                <a:spLocks noChangeArrowheads="1"/>
              </p:cNvSpPr>
              <p:nvPr/>
            </p:nvSpPr>
            <p:spPr bwMode="auto">
              <a:xfrm>
                <a:off x="3456" y="667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8" name="Text Box 68"/>
              <p:cNvSpPr txBox="1">
                <a:spLocks noChangeArrowheads="1"/>
              </p:cNvSpPr>
              <p:nvPr/>
            </p:nvSpPr>
            <p:spPr bwMode="auto">
              <a:xfrm>
                <a:off x="4016" y="667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9" name="Text Box 69"/>
              <p:cNvSpPr txBox="1">
                <a:spLocks noChangeArrowheads="1"/>
              </p:cNvSpPr>
              <p:nvPr/>
            </p:nvSpPr>
            <p:spPr bwMode="auto">
              <a:xfrm>
                <a:off x="3204" y="631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90" name="Text Box 70"/>
              <p:cNvSpPr txBox="1">
                <a:spLocks noChangeArrowheads="1"/>
              </p:cNvSpPr>
              <p:nvPr/>
            </p:nvSpPr>
            <p:spPr bwMode="auto">
              <a:xfrm>
                <a:off x="3796" y="6317"/>
                <a:ext cx="28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dErr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91" name="Text Box 71"/>
              <p:cNvSpPr txBox="1">
                <a:spLocks noChangeArrowheads="1"/>
              </p:cNvSpPr>
              <p:nvPr/>
            </p:nvSpPr>
            <p:spPr bwMode="auto">
              <a:xfrm>
                <a:off x="2716" y="631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192" name="Group 72"/>
              <p:cNvGrpSpPr>
                <a:grpSpLocks/>
              </p:cNvGrpSpPr>
              <p:nvPr/>
            </p:nvGrpSpPr>
            <p:grpSpPr bwMode="auto">
              <a:xfrm>
                <a:off x="2536" y="6317"/>
                <a:ext cx="660" cy="181"/>
                <a:chOff x="2536" y="6317"/>
                <a:chExt cx="660" cy="181"/>
              </a:xfrm>
            </p:grpSpPr>
            <p:cxnSp>
              <p:nvCxnSpPr>
                <p:cNvPr id="133193" name="AutoShape 73"/>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94" name="AutoShape 74"/>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95" name="AutoShape 75"/>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96" name="AutoShape 76"/>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197" name="Group 77"/>
              <p:cNvGrpSpPr>
                <a:grpSpLocks/>
              </p:cNvGrpSpPr>
              <p:nvPr/>
            </p:nvGrpSpPr>
            <p:grpSpPr bwMode="auto">
              <a:xfrm>
                <a:off x="3076" y="6317"/>
                <a:ext cx="660" cy="181"/>
                <a:chOff x="2536" y="6317"/>
                <a:chExt cx="660" cy="181"/>
              </a:xfrm>
            </p:grpSpPr>
            <p:cxnSp>
              <p:nvCxnSpPr>
                <p:cNvPr id="133198" name="AutoShape 78"/>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99" name="AutoShape 79"/>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00" name="AutoShape 80"/>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01" name="AutoShape 81"/>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02" name="Group 82"/>
              <p:cNvGrpSpPr>
                <a:grpSpLocks/>
              </p:cNvGrpSpPr>
              <p:nvPr/>
            </p:nvGrpSpPr>
            <p:grpSpPr bwMode="auto">
              <a:xfrm>
                <a:off x="3616" y="6317"/>
                <a:ext cx="660" cy="181"/>
                <a:chOff x="2536" y="6317"/>
                <a:chExt cx="660" cy="181"/>
              </a:xfrm>
            </p:grpSpPr>
            <p:cxnSp>
              <p:nvCxnSpPr>
                <p:cNvPr id="133203" name="AutoShape 83"/>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04" name="AutoShape 84"/>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05" name="AutoShape 85"/>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06" name="AutoShape 86"/>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207" name="Text Box 87"/>
              <p:cNvSpPr txBox="1">
                <a:spLocks noChangeArrowheads="1"/>
              </p:cNvSpPr>
              <p:nvPr/>
            </p:nvSpPr>
            <p:spPr bwMode="auto">
              <a:xfrm>
                <a:off x="2956" y="667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208" name="Group 88"/>
              <p:cNvGrpSpPr>
                <a:grpSpLocks/>
              </p:cNvGrpSpPr>
              <p:nvPr/>
            </p:nvGrpSpPr>
            <p:grpSpPr bwMode="auto">
              <a:xfrm>
                <a:off x="2776" y="6677"/>
                <a:ext cx="660" cy="181"/>
                <a:chOff x="2536" y="6317"/>
                <a:chExt cx="660" cy="181"/>
              </a:xfrm>
            </p:grpSpPr>
            <p:cxnSp>
              <p:nvCxnSpPr>
                <p:cNvPr id="133209" name="AutoShape 89"/>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10" name="AutoShape 90"/>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11" name="AutoShape 91"/>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12" name="AutoShape 92"/>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13" name="Group 93"/>
              <p:cNvGrpSpPr>
                <a:grpSpLocks/>
              </p:cNvGrpSpPr>
              <p:nvPr/>
            </p:nvGrpSpPr>
            <p:grpSpPr bwMode="auto">
              <a:xfrm>
                <a:off x="3316" y="6677"/>
                <a:ext cx="660" cy="181"/>
                <a:chOff x="2536" y="6317"/>
                <a:chExt cx="660" cy="181"/>
              </a:xfrm>
            </p:grpSpPr>
            <p:cxnSp>
              <p:nvCxnSpPr>
                <p:cNvPr id="133214" name="AutoShape 94"/>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15" name="AutoShape 95"/>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16" name="AutoShape 96"/>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17" name="AutoShape 97"/>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218" name="Group 98"/>
              <p:cNvGrpSpPr>
                <a:grpSpLocks/>
              </p:cNvGrpSpPr>
              <p:nvPr/>
            </p:nvGrpSpPr>
            <p:grpSpPr bwMode="auto">
              <a:xfrm>
                <a:off x="3856" y="6677"/>
                <a:ext cx="660" cy="181"/>
                <a:chOff x="2536" y="6317"/>
                <a:chExt cx="660" cy="181"/>
              </a:xfrm>
            </p:grpSpPr>
            <p:cxnSp>
              <p:nvCxnSpPr>
                <p:cNvPr id="133219" name="AutoShape 99"/>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20" name="AutoShape 100"/>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21" name="AutoShape 101"/>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22" name="AutoShape 102"/>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223" name="AutoShape 103"/>
              <p:cNvCxnSpPr>
                <a:cxnSpLocks noChangeShapeType="1"/>
              </p:cNvCxnSpPr>
              <p:nvPr/>
            </p:nvCxnSpPr>
            <p:spPr bwMode="auto">
              <a:xfrm>
                <a:off x="2536" y="6317"/>
                <a:ext cx="360" cy="540"/>
              </a:xfrm>
              <a:prstGeom prst="straightConnector1">
                <a:avLst/>
              </a:prstGeom>
              <a:noFill/>
              <a:ln w="6350">
                <a:solidFill>
                  <a:srgbClr val="000000"/>
                </a:solidFill>
                <a:round/>
                <a:headEnd/>
                <a:tailEnd/>
              </a:ln>
            </p:spPr>
          </p:cxnSp>
          <p:cxnSp>
            <p:nvCxnSpPr>
              <p:cNvPr id="133224" name="AutoShape 104"/>
              <p:cNvCxnSpPr>
                <a:cxnSpLocks noChangeShapeType="1"/>
              </p:cNvCxnSpPr>
              <p:nvPr/>
            </p:nvCxnSpPr>
            <p:spPr bwMode="auto">
              <a:xfrm>
                <a:off x="4156" y="6317"/>
                <a:ext cx="360" cy="540"/>
              </a:xfrm>
              <a:prstGeom prst="straightConnector1">
                <a:avLst/>
              </a:prstGeom>
              <a:noFill/>
              <a:ln w="6350">
                <a:solidFill>
                  <a:srgbClr val="000000"/>
                </a:solidFill>
                <a:round/>
                <a:headEnd/>
                <a:tailEnd/>
              </a:ln>
            </p:spPr>
          </p:cxnSp>
        </p:grpSp>
        <p:cxnSp>
          <p:nvCxnSpPr>
            <p:cNvPr id="133226" name="AutoShape 106"/>
            <p:cNvCxnSpPr>
              <a:cxnSpLocks noChangeShapeType="1"/>
            </p:cNvCxnSpPr>
            <p:nvPr/>
          </p:nvCxnSpPr>
          <p:spPr bwMode="auto">
            <a:xfrm flipH="1" flipV="1">
              <a:off x="5149874" y="3725851"/>
              <a:ext cx="228600" cy="341312"/>
            </a:xfrm>
            <a:prstGeom prst="straightConnector1">
              <a:avLst/>
            </a:prstGeom>
            <a:noFill/>
            <a:ln w="25400">
              <a:solidFill>
                <a:srgbClr val="00B050"/>
              </a:solidFill>
              <a:round/>
              <a:headEnd/>
              <a:tailEnd type="stealth" w="med" len="med"/>
            </a:ln>
          </p:spPr>
        </p:cxnSp>
        <p:cxnSp>
          <p:nvCxnSpPr>
            <p:cNvPr id="133227" name="AutoShape 107"/>
            <p:cNvCxnSpPr>
              <a:cxnSpLocks noChangeShapeType="1"/>
            </p:cNvCxnSpPr>
            <p:nvPr/>
          </p:nvCxnSpPr>
          <p:spPr bwMode="auto">
            <a:xfrm>
              <a:off x="5529286" y="3725851"/>
              <a:ext cx="230188" cy="341312"/>
            </a:xfrm>
            <a:prstGeom prst="straightConnector1">
              <a:avLst/>
            </a:prstGeom>
            <a:noFill/>
            <a:ln w="25400">
              <a:solidFill>
                <a:srgbClr val="FF0000"/>
              </a:solidFill>
              <a:round/>
              <a:headEnd/>
              <a:tailEnd type="stealth" w="med" len="med"/>
            </a:ln>
          </p:spPr>
        </p:cxnSp>
        <p:cxnSp>
          <p:nvCxnSpPr>
            <p:cNvPr id="133333" name="AutoShape 213"/>
            <p:cNvCxnSpPr>
              <a:cxnSpLocks noChangeShapeType="1"/>
            </p:cNvCxnSpPr>
            <p:nvPr/>
          </p:nvCxnSpPr>
          <p:spPr bwMode="auto">
            <a:xfrm flipH="1" flipV="1">
              <a:off x="4349774" y="3046401"/>
              <a:ext cx="230187" cy="341312"/>
            </a:xfrm>
            <a:prstGeom prst="straightConnector1">
              <a:avLst/>
            </a:prstGeom>
            <a:noFill/>
            <a:ln w="25400">
              <a:solidFill>
                <a:srgbClr val="00B050"/>
              </a:solidFill>
              <a:round/>
              <a:headEnd/>
              <a:tailEnd type="stealth" w="med" len="med"/>
            </a:ln>
          </p:spPr>
        </p:cxnSp>
        <p:cxnSp>
          <p:nvCxnSpPr>
            <p:cNvPr id="133334" name="AutoShape 214"/>
            <p:cNvCxnSpPr>
              <a:cxnSpLocks noChangeShapeType="1"/>
            </p:cNvCxnSpPr>
            <p:nvPr/>
          </p:nvCxnSpPr>
          <p:spPr bwMode="auto">
            <a:xfrm>
              <a:off x="4730774" y="3046401"/>
              <a:ext cx="230187" cy="341312"/>
            </a:xfrm>
            <a:prstGeom prst="straightConnector1">
              <a:avLst/>
            </a:prstGeom>
            <a:noFill/>
            <a:ln w="25400">
              <a:solidFill>
                <a:srgbClr val="FF0000"/>
              </a:solidFill>
              <a:round/>
              <a:headEnd/>
              <a:tailEnd type="stealth" w="med" len="med"/>
            </a:ln>
          </p:spPr>
        </p:cxnSp>
        <p:grpSp>
          <p:nvGrpSpPr>
            <p:cNvPr id="133335" name="Group 215"/>
            <p:cNvGrpSpPr>
              <a:grpSpLocks/>
            </p:cNvGrpSpPr>
            <p:nvPr/>
          </p:nvGrpSpPr>
          <p:grpSpPr bwMode="auto">
            <a:xfrm>
              <a:off x="4502174" y="3386126"/>
              <a:ext cx="1255712" cy="346075"/>
              <a:chOff x="2536" y="6317"/>
              <a:chExt cx="1980" cy="544"/>
            </a:xfrm>
          </p:grpSpPr>
          <p:sp>
            <p:nvSpPr>
              <p:cNvPr id="133336" name="Text Box 216"/>
              <p:cNvSpPr txBox="1">
                <a:spLocks noChangeArrowheads="1"/>
              </p:cNvSpPr>
              <p:nvPr/>
            </p:nvSpPr>
            <p:spPr bwMode="auto">
              <a:xfrm>
                <a:off x="2898" y="6497"/>
                <a:ext cx="178" cy="18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37" name="Text Box 217"/>
              <p:cNvSpPr txBox="1">
                <a:spLocks noChangeArrowheads="1"/>
              </p:cNvSpPr>
              <p:nvPr/>
            </p:nvSpPr>
            <p:spPr bwMode="auto">
              <a:xfrm>
                <a:off x="3438" y="6497"/>
                <a:ext cx="179" cy="18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38" name="Text Box 218"/>
              <p:cNvSpPr txBox="1">
                <a:spLocks noChangeArrowheads="1"/>
              </p:cNvSpPr>
              <p:nvPr/>
            </p:nvSpPr>
            <p:spPr bwMode="auto">
              <a:xfrm>
                <a:off x="3978" y="6497"/>
                <a:ext cx="178" cy="18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39" name="Text Box 219"/>
              <p:cNvSpPr txBox="1">
                <a:spLocks noChangeArrowheads="1"/>
              </p:cNvSpPr>
              <p:nvPr/>
            </p:nvSpPr>
            <p:spPr bwMode="auto">
              <a:xfrm>
                <a:off x="3456" y="6677"/>
                <a:ext cx="39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40" name="Text Box 220"/>
              <p:cNvSpPr txBox="1">
                <a:spLocks noChangeArrowheads="1"/>
              </p:cNvSpPr>
              <p:nvPr/>
            </p:nvSpPr>
            <p:spPr bwMode="auto">
              <a:xfrm>
                <a:off x="4016" y="667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41" name="Text Box 221"/>
              <p:cNvSpPr txBox="1">
                <a:spLocks noChangeArrowheads="1"/>
              </p:cNvSpPr>
              <p:nvPr/>
            </p:nvSpPr>
            <p:spPr bwMode="auto">
              <a:xfrm>
                <a:off x="3204" y="6317"/>
                <a:ext cx="39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42" name="Text Box 222"/>
              <p:cNvSpPr txBox="1">
                <a:spLocks noChangeArrowheads="1"/>
              </p:cNvSpPr>
              <p:nvPr/>
            </p:nvSpPr>
            <p:spPr bwMode="auto">
              <a:xfrm>
                <a:off x="3796" y="6317"/>
                <a:ext cx="28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dErr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43" name="Text Box 223"/>
              <p:cNvSpPr txBox="1">
                <a:spLocks noChangeArrowheads="1"/>
              </p:cNvSpPr>
              <p:nvPr/>
            </p:nvSpPr>
            <p:spPr bwMode="auto">
              <a:xfrm>
                <a:off x="2716" y="631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344" name="Group 224"/>
              <p:cNvGrpSpPr>
                <a:grpSpLocks/>
              </p:cNvGrpSpPr>
              <p:nvPr/>
            </p:nvGrpSpPr>
            <p:grpSpPr bwMode="auto">
              <a:xfrm>
                <a:off x="2536" y="6317"/>
                <a:ext cx="660" cy="181"/>
                <a:chOff x="2536" y="6317"/>
                <a:chExt cx="660" cy="181"/>
              </a:xfrm>
            </p:grpSpPr>
            <p:cxnSp>
              <p:nvCxnSpPr>
                <p:cNvPr id="133345" name="AutoShape 225"/>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46" name="AutoShape 226"/>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47" name="AutoShape 227"/>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48" name="AutoShape 228"/>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349" name="Group 229"/>
              <p:cNvGrpSpPr>
                <a:grpSpLocks/>
              </p:cNvGrpSpPr>
              <p:nvPr/>
            </p:nvGrpSpPr>
            <p:grpSpPr bwMode="auto">
              <a:xfrm>
                <a:off x="3076" y="6317"/>
                <a:ext cx="660" cy="181"/>
                <a:chOff x="2536" y="6317"/>
                <a:chExt cx="660" cy="181"/>
              </a:xfrm>
            </p:grpSpPr>
            <p:cxnSp>
              <p:nvCxnSpPr>
                <p:cNvPr id="133350" name="AutoShape 230"/>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51" name="AutoShape 231"/>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52" name="AutoShape 232"/>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53" name="AutoShape 233"/>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354" name="Group 234"/>
              <p:cNvGrpSpPr>
                <a:grpSpLocks/>
              </p:cNvGrpSpPr>
              <p:nvPr/>
            </p:nvGrpSpPr>
            <p:grpSpPr bwMode="auto">
              <a:xfrm>
                <a:off x="3616" y="6317"/>
                <a:ext cx="660" cy="181"/>
                <a:chOff x="2536" y="6317"/>
                <a:chExt cx="660" cy="181"/>
              </a:xfrm>
            </p:grpSpPr>
            <p:cxnSp>
              <p:nvCxnSpPr>
                <p:cNvPr id="133355" name="AutoShape 235"/>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56" name="AutoShape 236"/>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57" name="AutoShape 237"/>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58" name="AutoShape 238"/>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359" name="Text Box 239"/>
              <p:cNvSpPr txBox="1">
                <a:spLocks noChangeArrowheads="1"/>
              </p:cNvSpPr>
              <p:nvPr/>
            </p:nvSpPr>
            <p:spPr bwMode="auto">
              <a:xfrm>
                <a:off x="2956" y="6677"/>
                <a:ext cx="303"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vPrv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360" name="Group 240"/>
              <p:cNvGrpSpPr>
                <a:grpSpLocks/>
              </p:cNvGrpSpPr>
              <p:nvPr/>
            </p:nvGrpSpPr>
            <p:grpSpPr bwMode="auto">
              <a:xfrm>
                <a:off x="2776" y="6677"/>
                <a:ext cx="660" cy="181"/>
                <a:chOff x="2536" y="6317"/>
                <a:chExt cx="660" cy="181"/>
              </a:xfrm>
            </p:grpSpPr>
            <p:cxnSp>
              <p:nvCxnSpPr>
                <p:cNvPr id="133361" name="AutoShape 241"/>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62" name="AutoShape 242"/>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63" name="AutoShape 243"/>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64" name="AutoShape 244"/>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365" name="Group 245"/>
              <p:cNvGrpSpPr>
                <a:grpSpLocks/>
              </p:cNvGrpSpPr>
              <p:nvPr/>
            </p:nvGrpSpPr>
            <p:grpSpPr bwMode="auto">
              <a:xfrm>
                <a:off x="3316" y="6677"/>
                <a:ext cx="660" cy="181"/>
                <a:chOff x="2536" y="6317"/>
                <a:chExt cx="660" cy="181"/>
              </a:xfrm>
            </p:grpSpPr>
            <p:cxnSp>
              <p:nvCxnSpPr>
                <p:cNvPr id="133366" name="AutoShape 246"/>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67" name="AutoShape 247"/>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68" name="AutoShape 248"/>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69" name="AutoShape 249"/>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grpSp>
            <p:nvGrpSpPr>
              <p:cNvPr id="133370" name="Group 250"/>
              <p:cNvGrpSpPr>
                <a:grpSpLocks/>
              </p:cNvGrpSpPr>
              <p:nvPr/>
            </p:nvGrpSpPr>
            <p:grpSpPr bwMode="auto">
              <a:xfrm>
                <a:off x="3856" y="6677"/>
                <a:ext cx="660" cy="181"/>
                <a:chOff x="2536" y="6317"/>
                <a:chExt cx="660" cy="181"/>
              </a:xfrm>
            </p:grpSpPr>
            <p:cxnSp>
              <p:nvCxnSpPr>
                <p:cNvPr id="133371" name="AutoShape 251"/>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72" name="AutoShape 252"/>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73" name="AutoShape 253"/>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74" name="AutoShape 254"/>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375" name="AutoShape 255"/>
              <p:cNvCxnSpPr>
                <a:cxnSpLocks noChangeShapeType="1"/>
              </p:cNvCxnSpPr>
              <p:nvPr/>
            </p:nvCxnSpPr>
            <p:spPr bwMode="auto">
              <a:xfrm>
                <a:off x="2536" y="6317"/>
                <a:ext cx="360" cy="540"/>
              </a:xfrm>
              <a:prstGeom prst="straightConnector1">
                <a:avLst/>
              </a:prstGeom>
              <a:noFill/>
              <a:ln w="6350">
                <a:solidFill>
                  <a:srgbClr val="000000"/>
                </a:solidFill>
                <a:round/>
                <a:headEnd/>
                <a:tailEnd/>
              </a:ln>
            </p:spPr>
          </p:cxnSp>
          <p:cxnSp>
            <p:nvCxnSpPr>
              <p:cNvPr id="133376" name="AutoShape 256"/>
              <p:cNvCxnSpPr>
                <a:cxnSpLocks noChangeShapeType="1"/>
              </p:cNvCxnSpPr>
              <p:nvPr/>
            </p:nvCxnSpPr>
            <p:spPr bwMode="auto">
              <a:xfrm>
                <a:off x="4156" y="6317"/>
                <a:ext cx="360" cy="540"/>
              </a:xfrm>
              <a:prstGeom prst="straightConnector1">
                <a:avLst/>
              </a:prstGeom>
              <a:noFill/>
              <a:ln w="6350">
                <a:solidFill>
                  <a:srgbClr val="000000"/>
                </a:solidFill>
                <a:round/>
                <a:headEnd/>
                <a:tailEnd/>
              </a:ln>
            </p:spPr>
          </p:cxnSp>
        </p:grpSp>
        <p:sp>
          <p:nvSpPr>
            <p:cNvPr id="133399" name="Text Box 279"/>
            <p:cNvSpPr txBox="1">
              <a:spLocks noChangeArrowheads="1"/>
            </p:cNvSpPr>
            <p:nvPr/>
          </p:nvSpPr>
          <p:spPr bwMode="auto">
            <a:xfrm>
              <a:off x="4268811" y="3497251"/>
              <a:ext cx="3079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00" name="Text Box 280"/>
            <p:cNvSpPr txBox="1">
              <a:spLocks noChangeArrowheads="1"/>
            </p:cNvSpPr>
            <p:nvPr/>
          </p:nvSpPr>
          <p:spPr bwMode="auto">
            <a:xfrm>
              <a:off x="3468711" y="2822563"/>
              <a:ext cx="3079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01" name="Text Box 281"/>
            <p:cNvSpPr txBox="1">
              <a:spLocks noChangeArrowheads="1"/>
            </p:cNvSpPr>
            <p:nvPr/>
          </p:nvSpPr>
          <p:spPr bwMode="auto">
            <a:xfrm>
              <a:off x="2659086" y="2136763"/>
              <a:ext cx="3079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3402" name="Text Box 282"/>
          <p:cNvSpPr txBox="1">
            <a:spLocks noChangeArrowheads="1"/>
          </p:cNvSpPr>
          <p:nvPr/>
        </p:nvSpPr>
        <p:spPr bwMode="auto">
          <a:xfrm>
            <a:off x="5068911" y="4183051"/>
            <a:ext cx="3079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3403" name="AutoShape 283"/>
          <p:cNvCxnSpPr>
            <a:cxnSpLocks noChangeShapeType="1"/>
            <a:endCxn id="133431" idx="3"/>
          </p:cNvCxnSpPr>
          <p:nvPr/>
        </p:nvCxnSpPr>
        <p:spPr bwMode="auto">
          <a:xfrm rot="10800000" flipV="1">
            <a:off x="4429125" y="5210162"/>
            <a:ext cx="1830415" cy="681072"/>
          </a:xfrm>
          <a:prstGeom prst="straightConnector1">
            <a:avLst/>
          </a:prstGeom>
          <a:noFill/>
          <a:ln w="25400">
            <a:solidFill>
              <a:srgbClr val="FF0000"/>
            </a:solidFill>
            <a:round/>
            <a:headEnd/>
            <a:tailEnd type="stealth" w="med" len="med"/>
          </a:ln>
        </p:spPr>
      </p:cxnSp>
      <p:sp>
        <p:nvSpPr>
          <p:cNvPr id="133404" name="Text Box 284"/>
          <p:cNvSpPr txBox="1">
            <a:spLocks noChangeArrowheads="1"/>
          </p:cNvSpPr>
          <p:nvPr/>
        </p:nvSpPr>
        <p:spPr bwMode="auto">
          <a:xfrm>
            <a:off x="4284686" y="4765663"/>
            <a:ext cx="4476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Value 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05" name="Text Box 285"/>
          <p:cNvSpPr txBox="1">
            <a:spLocks noChangeArrowheads="1"/>
          </p:cNvSpPr>
          <p:nvPr/>
        </p:nvSpPr>
        <p:spPr bwMode="auto">
          <a:xfrm rot="20251952">
            <a:off x="4929190" y="5363435"/>
            <a:ext cx="800100"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dirty="0" smtClean="0">
                <a:ln>
                  <a:noFill/>
                </a:ln>
                <a:solidFill>
                  <a:schemeClr val="tx1"/>
                </a:solidFill>
                <a:effectLst/>
                <a:latin typeface="Calibri" pitchFamily="34" charset="0"/>
                <a:cs typeface="Arial" pitchFamily="34" charset="0"/>
              </a:rPr>
              <a:t>Prediction Out(t+1)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3407" name="AutoShape 287"/>
          <p:cNvCxnSpPr>
            <a:cxnSpLocks noChangeShapeType="1"/>
          </p:cNvCxnSpPr>
          <p:nvPr/>
        </p:nvCxnSpPr>
        <p:spPr bwMode="auto">
          <a:xfrm>
            <a:off x="6257949" y="4410063"/>
            <a:ext cx="1587" cy="803275"/>
          </a:xfrm>
          <a:prstGeom prst="straightConnector1">
            <a:avLst/>
          </a:prstGeom>
          <a:noFill/>
          <a:ln w="25400">
            <a:solidFill>
              <a:srgbClr val="FF0000"/>
            </a:solidFill>
            <a:round/>
            <a:headEnd/>
            <a:tailEnd/>
          </a:ln>
        </p:spPr>
      </p:cxnSp>
      <p:grpSp>
        <p:nvGrpSpPr>
          <p:cNvPr id="322" name="Group 321"/>
          <p:cNvGrpSpPr/>
          <p:nvPr/>
        </p:nvGrpSpPr>
        <p:grpSpPr>
          <a:xfrm>
            <a:off x="3041674" y="1900226"/>
            <a:ext cx="4887912" cy="3313112"/>
            <a:chOff x="3041674" y="1900226"/>
            <a:chExt cx="4887912" cy="3313112"/>
          </a:xfrm>
        </p:grpSpPr>
        <p:grpSp>
          <p:nvGrpSpPr>
            <p:cNvPr id="133125" name="Group 5"/>
            <p:cNvGrpSpPr>
              <a:grpSpLocks/>
            </p:cNvGrpSpPr>
            <p:nvPr/>
          </p:nvGrpSpPr>
          <p:grpSpPr bwMode="auto">
            <a:xfrm>
              <a:off x="6443686" y="4752963"/>
              <a:ext cx="571500" cy="344488"/>
              <a:chOff x="3876" y="7037"/>
              <a:chExt cx="900" cy="544"/>
            </a:xfrm>
          </p:grpSpPr>
          <p:sp>
            <p:nvSpPr>
              <p:cNvPr id="133126" name="Text Box 6"/>
              <p:cNvSpPr txBox="1">
                <a:spLocks noChangeArrowheads="1"/>
              </p:cNvSpPr>
              <p:nvPr/>
            </p:nvSpPr>
            <p:spPr bwMode="auto">
              <a:xfrm>
                <a:off x="4238" y="7217"/>
                <a:ext cx="21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27" name="Text Box 7"/>
              <p:cNvSpPr txBox="1">
                <a:spLocks noChangeArrowheads="1"/>
              </p:cNvSpPr>
              <p:nvPr/>
            </p:nvSpPr>
            <p:spPr bwMode="auto">
              <a:xfrm>
                <a:off x="4056" y="703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128" name="Group 8"/>
              <p:cNvGrpSpPr>
                <a:grpSpLocks/>
              </p:cNvGrpSpPr>
              <p:nvPr/>
            </p:nvGrpSpPr>
            <p:grpSpPr bwMode="auto">
              <a:xfrm>
                <a:off x="3876" y="7037"/>
                <a:ext cx="660" cy="181"/>
                <a:chOff x="2536" y="6317"/>
                <a:chExt cx="660" cy="181"/>
              </a:xfrm>
            </p:grpSpPr>
            <p:cxnSp>
              <p:nvCxnSpPr>
                <p:cNvPr id="133129" name="AutoShape 9"/>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30" name="AutoShape 10"/>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31" name="AutoShape 11"/>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32" name="AutoShape 12"/>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133" name="Text Box 13"/>
              <p:cNvSpPr txBox="1">
                <a:spLocks noChangeArrowheads="1"/>
              </p:cNvSpPr>
              <p:nvPr/>
            </p:nvSpPr>
            <p:spPr bwMode="auto">
              <a:xfrm>
                <a:off x="4296" y="739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134" name="Group 14"/>
              <p:cNvGrpSpPr>
                <a:grpSpLocks/>
              </p:cNvGrpSpPr>
              <p:nvPr/>
            </p:nvGrpSpPr>
            <p:grpSpPr bwMode="auto">
              <a:xfrm>
                <a:off x="4116" y="7397"/>
                <a:ext cx="660" cy="181"/>
                <a:chOff x="2536" y="6317"/>
                <a:chExt cx="660" cy="181"/>
              </a:xfrm>
            </p:grpSpPr>
            <p:cxnSp>
              <p:nvCxnSpPr>
                <p:cNvPr id="133135" name="AutoShape 15"/>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136" name="AutoShape 16"/>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137" name="AutoShape 17"/>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138" name="AutoShape 18"/>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139" name="AutoShape 19"/>
              <p:cNvCxnSpPr>
                <a:cxnSpLocks noChangeShapeType="1"/>
              </p:cNvCxnSpPr>
              <p:nvPr/>
            </p:nvCxnSpPr>
            <p:spPr bwMode="auto">
              <a:xfrm>
                <a:off x="3876" y="7037"/>
                <a:ext cx="360" cy="540"/>
              </a:xfrm>
              <a:prstGeom prst="straightConnector1">
                <a:avLst/>
              </a:prstGeom>
              <a:noFill/>
              <a:ln w="6350">
                <a:solidFill>
                  <a:srgbClr val="000000"/>
                </a:solidFill>
                <a:round/>
                <a:headEnd/>
                <a:tailEnd/>
              </a:ln>
            </p:spPr>
          </p:cxnSp>
          <p:cxnSp>
            <p:nvCxnSpPr>
              <p:cNvPr id="133140" name="AutoShape 20"/>
              <p:cNvCxnSpPr>
                <a:cxnSpLocks noChangeShapeType="1"/>
              </p:cNvCxnSpPr>
              <p:nvPr/>
            </p:nvCxnSpPr>
            <p:spPr bwMode="auto">
              <a:xfrm>
                <a:off x="4416" y="7037"/>
                <a:ext cx="360" cy="540"/>
              </a:xfrm>
              <a:prstGeom prst="straightConnector1">
                <a:avLst/>
              </a:prstGeom>
              <a:noFill/>
              <a:ln w="6350">
                <a:solidFill>
                  <a:srgbClr val="000000"/>
                </a:solidFill>
                <a:round/>
                <a:headEnd/>
                <a:tailEnd/>
              </a:ln>
            </p:spPr>
          </p:cxnSp>
        </p:grpSp>
        <p:cxnSp>
          <p:nvCxnSpPr>
            <p:cNvPr id="133270" name="AutoShape 150"/>
            <p:cNvCxnSpPr>
              <a:cxnSpLocks noChangeShapeType="1"/>
            </p:cNvCxnSpPr>
            <p:nvPr/>
          </p:nvCxnSpPr>
          <p:spPr bwMode="auto">
            <a:xfrm>
              <a:off x="3054374" y="1900226"/>
              <a:ext cx="0" cy="114300"/>
            </a:xfrm>
            <a:prstGeom prst="straightConnector1">
              <a:avLst/>
            </a:prstGeom>
            <a:noFill/>
            <a:ln w="25400">
              <a:solidFill>
                <a:srgbClr val="FFC000"/>
              </a:solidFill>
              <a:round/>
              <a:headEnd/>
              <a:tailEnd/>
            </a:ln>
          </p:spPr>
        </p:cxnSp>
        <p:cxnSp>
          <p:nvCxnSpPr>
            <p:cNvPr id="133271" name="AutoShape 151"/>
            <p:cNvCxnSpPr>
              <a:cxnSpLocks noChangeShapeType="1"/>
            </p:cNvCxnSpPr>
            <p:nvPr/>
          </p:nvCxnSpPr>
          <p:spPr bwMode="auto">
            <a:xfrm flipH="1">
              <a:off x="6672286" y="1900226"/>
              <a:ext cx="1588" cy="622300"/>
            </a:xfrm>
            <a:prstGeom prst="straightConnector1">
              <a:avLst/>
            </a:prstGeom>
            <a:noFill/>
            <a:ln w="25400">
              <a:solidFill>
                <a:srgbClr val="FFC000"/>
              </a:solidFill>
              <a:round/>
              <a:headEnd/>
              <a:tailEnd type="stealth" w="med" len="med"/>
            </a:ln>
          </p:spPr>
        </p:cxnSp>
        <p:cxnSp>
          <p:nvCxnSpPr>
            <p:cNvPr id="133272" name="AutoShape 152"/>
            <p:cNvCxnSpPr>
              <a:cxnSpLocks noChangeShapeType="1"/>
            </p:cNvCxnSpPr>
            <p:nvPr/>
          </p:nvCxnSpPr>
          <p:spPr bwMode="auto">
            <a:xfrm>
              <a:off x="3041674" y="1900226"/>
              <a:ext cx="3632200" cy="1587"/>
            </a:xfrm>
            <a:prstGeom prst="straightConnector1">
              <a:avLst/>
            </a:prstGeom>
            <a:noFill/>
            <a:ln w="25400">
              <a:solidFill>
                <a:srgbClr val="FFC000"/>
              </a:solidFill>
              <a:round/>
              <a:headEnd/>
              <a:tailEnd/>
            </a:ln>
          </p:spPr>
        </p:cxnSp>
        <p:cxnSp>
          <p:nvCxnSpPr>
            <p:cNvPr id="133273" name="AutoShape 153"/>
            <p:cNvCxnSpPr>
              <a:cxnSpLocks noChangeShapeType="1"/>
            </p:cNvCxnSpPr>
            <p:nvPr/>
          </p:nvCxnSpPr>
          <p:spPr bwMode="auto">
            <a:xfrm>
              <a:off x="7116786" y="1900226"/>
              <a:ext cx="474663" cy="0"/>
            </a:xfrm>
            <a:prstGeom prst="straightConnector1">
              <a:avLst/>
            </a:prstGeom>
            <a:noFill/>
            <a:ln w="25400">
              <a:solidFill>
                <a:srgbClr val="FFC000"/>
              </a:solidFill>
              <a:round/>
              <a:headEnd/>
              <a:tailEnd/>
            </a:ln>
          </p:spPr>
        </p:cxnSp>
        <p:cxnSp>
          <p:nvCxnSpPr>
            <p:cNvPr id="133274" name="AutoShape 154"/>
            <p:cNvCxnSpPr>
              <a:cxnSpLocks noChangeShapeType="1"/>
            </p:cNvCxnSpPr>
            <p:nvPr/>
          </p:nvCxnSpPr>
          <p:spPr bwMode="auto">
            <a:xfrm>
              <a:off x="7583511" y="1900226"/>
              <a:ext cx="3175" cy="622300"/>
            </a:xfrm>
            <a:prstGeom prst="straightConnector1">
              <a:avLst/>
            </a:prstGeom>
            <a:noFill/>
            <a:ln w="25400">
              <a:solidFill>
                <a:srgbClr val="FFC000"/>
              </a:solidFill>
              <a:round/>
              <a:headEnd/>
              <a:tailEnd type="stealth" w="med" len="med"/>
            </a:ln>
          </p:spPr>
        </p:cxnSp>
        <p:cxnSp>
          <p:nvCxnSpPr>
            <p:cNvPr id="133275" name="AutoShape 155"/>
            <p:cNvCxnSpPr>
              <a:cxnSpLocks noChangeShapeType="1"/>
            </p:cNvCxnSpPr>
            <p:nvPr/>
          </p:nvCxnSpPr>
          <p:spPr bwMode="auto">
            <a:xfrm>
              <a:off x="3879874" y="2586026"/>
              <a:ext cx="0" cy="114300"/>
            </a:xfrm>
            <a:prstGeom prst="straightConnector1">
              <a:avLst/>
            </a:prstGeom>
            <a:noFill/>
            <a:ln w="25400">
              <a:solidFill>
                <a:srgbClr val="FFC000"/>
              </a:solidFill>
              <a:round/>
              <a:headEnd/>
              <a:tailEnd/>
            </a:ln>
          </p:spPr>
        </p:cxnSp>
        <p:cxnSp>
          <p:nvCxnSpPr>
            <p:cNvPr id="133276" name="AutoShape 156"/>
            <p:cNvCxnSpPr>
              <a:cxnSpLocks noChangeShapeType="1"/>
            </p:cNvCxnSpPr>
            <p:nvPr/>
          </p:nvCxnSpPr>
          <p:spPr bwMode="auto">
            <a:xfrm>
              <a:off x="3867174" y="2586026"/>
              <a:ext cx="2806700" cy="1587"/>
            </a:xfrm>
            <a:prstGeom prst="straightConnector1">
              <a:avLst/>
            </a:prstGeom>
            <a:noFill/>
            <a:ln w="25400">
              <a:solidFill>
                <a:srgbClr val="FFC000"/>
              </a:solidFill>
              <a:round/>
              <a:headEnd/>
              <a:tailEnd/>
            </a:ln>
          </p:spPr>
        </p:cxnSp>
        <p:cxnSp>
          <p:nvCxnSpPr>
            <p:cNvPr id="133277" name="AutoShape 157"/>
            <p:cNvCxnSpPr>
              <a:cxnSpLocks noChangeShapeType="1"/>
            </p:cNvCxnSpPr>
            <p:nvPr/>
          </p:nvCxnSpPr>
          <p:spPr bwMode="auto">
            <a:xfrm>
              <a:off x="6669111" y="2586026"/>
              <a:ext cx="0" cy="622300"/>
            </a:xfrm>
            <a:prstGeom prst="straightConnector1">
              <a:avLst/>
            </a:prstGeom>
            <a:noFill/>
            <a:ln w="25400">
              <a:solidFill>
                <a:srgbClr val="FFC000"/>
              </a:solidFill>
              <a:round/>
              <a:headEnd/>
              <a:tailEnd type="stealth" w="med" len="med"/>
            </a:ln>
          </p:spPr>
        </p:cxnSp>
        <p:cxnSp>
          <p:nvCxnSpPr>
            <p:cNvPr id="133278" name="AutoShape 158"/>
            <p:cNvCxnSpPr>
              <a:cxnSpLocks noChangeShapeType="1"/>
            </p:cNvCxnSpPr>
            <p:nvPr/>
          </p:nvCxnSpPr>
          <p:spPr bwMode="auto">
            <a:xfrm>
              <a:off x="7113611" y="2586026"/>
              <a:ext cx="473075" cy="0"/>
            </a:xfrm>
            <a:prstGeom prst="straightConnector1">
              <a:avLst/>
            </a:prstGeom>
            <a:noFill/>
            <a:ln w="25400">
              <a:solidFill>
                <a:srgbClr val="FFC000"/>
              </a:solidFill>
              <a:round/>
              <a:headEnd/>
              <a:tailEnd/>
            </a:ln>
          </p:spPr>
        </p:cxnSp>
        <p:cxnSp>
          <p:nvCxnSpPr>
            <p:cNvPr id="133279" name="AutoShape 159"/>
            <p:cNvCxnSpPr>
              <a:cxnSpLocks noChangeShapeType="1"/>
            </p:cNvCxnSpPr>
            <p:nvPr/>
          </p:nvCxnSpPr>
          <p:spPr bwMode="auto">
            <a:xfrm>
              <a:off x="7583511" y="2587613"/>
              <a:ext cx="4763" cy="620713"/>
            </a:xfrm>
            <a:prstGeom prst="straightConnector1">
              <a:avLst/>
            </a:prstGeom>
            <a:noFill/>
            <a:ln w="25400">
              <a:solidFill>
                <a:srgbClr val="FFC000"/>
              </a:solidFill>
              <a:round/>
              <a:headEnd/>
              <a:tailEnd type="stealth" w="med" len="med"/>
            </a:ln>
          </p:spPr>
        </p:cxnSp>
        <p:cxnSp>
          <p:nvCxnSpPr>
            <p:cNvPr id="133280" name="AutoShape 160"/>
            <p:cNvCxnSpPr>
              <a:cxnSpLocks noChangeShapeType="1"/>
            </p:cNvCxnSpPr>
            <p:nvPr/>
          </p:nvCxnSpPr>
          <p:spPr bwMode="auto">
            <a:xfrm>
              <a:off x="5478486" y="3957626"/>
              <a:ext cx="0" cy="111125"/>
            </a:xfrm>
            <a:prstGeom prst="straightConnector1">
              <a:avLst/>
            </a:prstGeom>
            <a:noFill/>
            <a:ln w="25400">
              <a:solidFill>
                <a:srgbClr val="FFC000"/>
              </a:solidFill>
              <a:round/>
              <a:headEnd/>
              <a:tailEnd/>
            </a:ln>
          </p:spPr>
        </p:cxnSp>
        <p:cxnSp>
          <p:nvCxnSpPr>
            <p:cNvPr id="133281" name="AutoShape 161"/>
            <p:cNvCxnSpPr>
              <a:cxnSpLocks noChangeShapeType="1"/>
            </p:cNvCxnSpPr>
            <p:nvPr/>
          </p:nvCxnSpPr>
          <p:spPr bwMode="auto">
            <a:xfrm>
              <a:off x="5465786" y="3957626"/>
              <a:ext cx="1208088" cy="0"/>
            </a:xfrm>
            <a:prstGeom prst="straightConnector1">
              <a:avLst/>
            </a:prstGeom>
            <a:noFill/>
            <a:ln w="25400">
              <a:solidFill>
                <a:srgbClr val="FFC000"/>
              </a:solidFill>
              <a:round/>
              <a:headEnd/>
              <a:tailEnd/>
            </a:ln>
          </p:spPr>
        </p:cxnSp>
        <p:cxnSp>
          <p:nvCxnSpPr>
            <p:cNvPr id="133282" name="AutoShape 162"/>
            <p:cNvCxnSpPr>
              <a:cxnSpLocks noChangeShapeType="1"/>
            </p:cNvCxnSpPr>
            <p:nvPr/>
          </p:nvCxnSpPr>
          <p:spPr bwMode="auto">
            <a:xfrm>
              <a:off x="6672286" y="3957626"/>
              <a:ext cx="1588" cy="796925"/>
            </a:xfrm>
            <a:prstGeom prst="straightConnector1">
              <a:avLst/>
            </a:prstGeom>
            <a:noFill/>
            <a:ln w="25400">
              <a:solidFill>
                <a:srgbClr val="FFC000"/>
              </a:solidFill>
              <a:round/>
              <a:headEnd/>
              <a:tailEnd type="stealth" w="med" len="med"/>
            </a:ln>
          </p:spPr>
        </p:cxnSp>
        <p:cxnSp>
          <p:nvCxnSpPr>
            <p:cNvPr id="133283" name="AutoShape 163"/>
            <p:cNvCxnSpPr>
              <a:cxnSpLocks noChangeShapeType="1"/>
            </p:cNvCxnSpPr>
            <p:nvPr/>
          </p:nvCxnSpPr>
          <p:spPr bwMode="auto">
            <a:xfrm>
              <a:off x="7116786" y="3957626"/>
              <a:ext cx="474663" cy="0"/>
            </a:xfrm>
            <a:prstGeom prst="straightConnector1">
              <a:avLst/>
            </a:prstGeom>
            <a:noFill/>
            <a:ln w="25400">
              <a:solidFill>
                <a:srgbClr val="FFC000"/>
              </a:solidFill>
              <a:round/>
              <a:headEnd/>
              <a:tailEnd/>
            </a:ln>
          </p:spPr>
        </p:cxnSp>
        <p:cxnSp>
          <p:nvCxnSpPr>
            <p:cNvPr id="133284" name="AutoShape 164"/>
            <p:cNvCxnSpPr>
              <a:cxnSpLocks noChangeShapeType="1"/>
            </p:cNvCxnSpPr>
            <p:nvPr/>
          </p:nvCxnSpPr>
          <p:spPr bwMode="auto">
            <a:xfrm>
              <a:off x="6337324" y="4410063"/>
              <a:ext cx="223837" cy="344488"/>
            </a:xfrm>
            <a:prstGeom prst="straightConnector1">
              <a:avLst/>
            </a:prstGeom>
            <a:noFill/>
            <a:ln w="25400">
              <a:solidFill>
                <a:srgbClr val="FF0000"/>
              </a:solidFill>
              <a:round/>
              <a:headEnd/>
              <a:tailEnd type="stealth" w="med" len="med"/>
            </a:ln>
          </p:spPr>
        </p:cxnSp>
        <p:grpSp>
          <p:nvGrpSpPr>
            <p:cNvPr id="133285" name="Group 165"/>
            <p:cNvGrpSpPr>
              <a:grpSpLocks/>
            </p:cNvGrpSpPr>
            <p:nvPr/>
          </p:nvGrpSpPr>
          <p:grpSpPr bwMode="auto">
            <a:xfrm>
              <a:off x="6900886" y="4754551"/>
              <a:ext cx="571500" cy="346075"/>
              <a:chOff x="3876" y="7037"/>
              <a:chExt cx="900" cy="544"/>
            </a:xfrm>
          </p:grpSpPr>
          <p:sp>
            <p:nvSpPr>
              <p:cNvPr id="133286" name="Text Box 166"/>
              <p:cNvSpPr txBox="1">
                <a:spLocks noChangeArrowheads="1"/>
              </p:cNvSpPr>
              <p:nvPr/>
            </p:nvSpPr>
            <p:spPr bwMode="auto">
              <a:xfrm>
                <a:off x="4238" y="7217"/>
                <a:ext cx="21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287" name="Text Box 167"/>
              <p:cNvSpPr txBox="1">
                <a:spLocks noChangeArrowheads="1"/>
              </p:cNvSpPr>
              <p:nvPr/>
            </p:nvSpPr>
            <p:spPr bwMode="auto">
              <a:xfrm>
                <a:off x="4056" y="703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288" name="Group 168"/>
              <p:cNvGrpSpPr>
                <a:grpSpLocks/>
              </p:cNvGrpSpPr>
              <p:nvPr/>
            </p:nvGrpSpPr>
            <p:grpSpPr bwMode="auto">
              <a:xfrm>
                <a:off x="3876" y="7037"/>
                <a:ext cx="660" cy="181"/>
                <a:chOff x="2536" y="6317"/>
                <a:chExt cx="660" cy="181"/>
              </a:xfrm>
            </p:grpSpPr>
            <p:cxnSp>
              <p:nvCxnSpPr>
                <p:cNvPr id="133289" name="AutoShape 169"/>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90" name="AutoShape 170"/>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91" name="AutoShape 171"/>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92" name="AutoShape 172"/>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293" name="Text Box 173"/>
              <p:cNvSpPr txBox="1">
                <a:spLocks noChangeArrowheads="1"/>
              </p:cNvSpPr>
              <p:nvPr/>
            </p:nvSpPr>
            <p:spPr bwMode="auto">
              <a:xfrm>
                <a:off x="4296" y="739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294" name="Group 174"/>
              <p:cNvGrpSpPr>
                <a:grpSpLocks/>
              </p:cNvGrpSpPr>
              <p:nvPr/>
            </p:nvGrpSpPr>
            <p:grpSpPr bwMode="auto">
              <a:xfrm>
                <a:off x="4116" y="7397"/>
                <a:ext cx="660" cy="181"/>
                <a:chOff x="2536" y="6317"/>
                <a:chExt cx="660" cy="181"/>
              </a:xfrm>
            </p:grpSpPr>
            <p:cxnSp>
              <p:nvCxnSpPr>
                <p:cNvPr id="133295" name="AutoShape 175"/>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296" name="AutoShape 176"/>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297" name="AutoShape 177"/>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298" name="AutoShape 178"/>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299" name="AutoShape 179"/>
              <p:cNvCxnSpPr>
                <a:cxnSpLocks noChangeShapeType="1"/>
              </p:cNvCxnSpPr>
              <p:nvPr/>
            </p:nvCxnSpPr>
            <p:spPr bwMode="auto">
              <a:xfrm>
                <a:off x="3876" y="7037"/>
                <a:ext cx="360" cy="540"/>
              </a:xfrm>
              <a:prstGeom prst="straightConnector1">
                <a:avLst/>
              </a:prstGeom>
              <a:noFill/>
              <a:ln w="6350">
                <a:solidFill>
                  <a:srgbClr val="000000"/>
                </a:solidFill>
                <a:round/>
                <a:headEnd/>
                <a:tailEnd/>
              </a:ln>
            </p:spPr>
          </p:cxnSp>
          <p:cxnSp>
            <p:nvCxnSpPr>
              <p:cNvPr id="133300" name="AutoShape 180"/>
              <p:cNvCxnSpPr>
                <a:cxnSpLocks noChangeShapeType="1"/>
              </p:cNvCxnSpPr>
              <p:nvPr/>
            </p:nvCxnSpPr>
            <p:spPr bwMode="auto">
              <a:xfrm>
                <a:off x="4416" y="7037"/>
                <a:ext cx="360" cy="540"/>
              </a:xfrm>
              <a:prstGeom prst="straightConnector1">
                <a:avLst/>
              </a:prstGeom>
              <a:noFill/>
              <a:ln w="6350">
                <a:solidFill>
                  <a:srgbClr val="000000"/>
                </a:solidFill>
                <a:round/>
                <a:headEnd/>
                <a:tailEnd/>
              </a:ln>
            </p:spPr>
          </p:cxnSp>
        </p:grpSp>
        <p:grpSp>
          <p:nvGrpSpPr>
            <p:cNvPr id="133301" name="Group 181"/>
            <p:cNvGrpSpPr>
              <a:grpSpLocks/>
            </p:cNvGrpSpPr>
            <p:nvPr/>
          </p:nvGrpSpPr>
          <p:grpSpPr bwMode="auto">
            <a:xfrm>
              <a:off x="7358086" y="4754551"/>
              <a:ext cx="571500" cy="346075"/>
              <a:chOff x="3876" y="7037"/>
              <a:chExt cx="900" cy="544"/>
            </a:xfrm>
          </p:grpSpPr>
          <p:sp>
            <p:nvSpPr>
              <p:cNvPr id="133302" name="Text Box 182"/>
              <p:cNvSpPr txBox="1">
                <a:spLocks noChangeArrowheads="1"/>
              </p:cNvSpPr>
              <p:nvPr/>
            </p:nvSpPr>
            <p:spPr bwMode="auto">
              <a:xfrm>
                <a:off x="4238" y="7217"/>
                <a:ext cx="215"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03" name="Text Box 183"/>
              <p:cNvSpPr txBox="1">
                <a:spLocks noChangeArrowheads="1"/>
              </p:cNvSpPr>
              <p:nvPr/>
            </p:nvSpPr>
            <p:spPr bwMode="auto">
              <a:xfrm>
                <a:off x="4056" y="7037"/>
                <a:ext cx="392"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dNow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304" name="Group 184"/>
              <p:cNvGrpSpPr>
                <a:grpSpLocks/>
              </p:cNvGrpSpPr>
              <p:nvPr/>
            </p:nvGrpSpPr>
            <p:grpSpPr bwMode="auto">
              <a:xfrm>
                <a:off x="3876" y="7037"/>
                <a:ext cx="660" cy="181"/>
                <a:chOff x="2536" y="6317"/>
                <a:chExt cx="660" cy="181"/>
              </a:xfrm>
            </p:grpSpPr>
            <p:cxnSp>
              <p:nvCxnSpPr>
                <p:cNvPr id="133305" name="AutoShape 185"/>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06" name="AutoShape 186"/>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07" name="AutoShape 187"/>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08" name="AutoShape 188"/>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sp>
            <p:nvSpPr>
              <p:cNvPr id="133309" name="Text Box 189"/>
              <p:cNvSpPr txBox="1">
                <a:spLocks noChangeArrowheads="1"/>
              </p:cNvSpPr>
              <p:nvPr/>
            </p:nvSpPr>
            <p:spPr bwMode="auto">
              <a:xfrm>
                <a:off x="4296" y="7397"/>
                <a:ext cx="321" cy="184"/>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vNxt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3310" name="Group 190"/>
              <p:cNvGrpSpPr>
                <a:grpSpLocks/>
              </p:cNvGrpSpPr>
              <p:nvPr/>
            </p:nvGrpSpPr>
            <p:grpSpPr bwMode="auto">
              <a:xfrm>
                <a:off x="4116" y="7397"/>
                <a:ext cx="660" cy="181"/>
                <a:chOff x="2536" y="6317"/>
                <a:chExt cx="660" cy="181"/>
              </a:xfrm>
            </p:grpSpPr>
            <p:cxnSp>
              <p:nvCxnSpPr>
                <p:cNvPr id="133311" name="AutoShape 191"/>
                <p:cNvCxnSpPr>
                  <a:cxnSpLocks noChangeShapeType="1"/>
                </p:cNvCxnSpPr>
                <p:nvPr/>
              </p:nvCxnSpPr>
              <p:spPr bwMode="auto">
                <a:xfrm>
                  <a:off x="2536" y="6317"/>
                  <a:ext cx="120" cy="180"/>
                </a:xfrm>
                <a:prstGeom prst="straightConnector1">
                  <a:avLst/>
                </a:prstGeom>
                <a:noFill/>
                <a:ln w="6350">
                  <a:solidFill>
                    <a:srgbClr val="000000"/>
                  </a:solidFill>
                  <a:round/>
                  <a:headEnd/>
                  <a:tailEnd/>
                </a:ln>
              </p:spPr>
            </p:cxnSp>
            <p:cxnSp>
              <p:nvCxnSpPr>
                <p:cNvPr id="133312" name="AutoShape 192"/>
                <p:cNvCxnSpPr>
                  <a:cxnSpLocks noChangeShapeType="1"/>
                </p:cNvCxnSpPr>
                <p:nvPr/>
              </p:nvCxnSpPr>
              <p:spPr bwMode="auto">
                <a:xfrm>
                  <a:off x="2536" y="6317"/>
                  <a:ext cx="540" cy="1"/>
                </a:xfrm>
                <a:prstGeom prst="straightConnector1">
                  <a:avLst/>
                </a:prstGeom>
                <a:noFill/>
                <a:ln w="6350">
                  <a:solidFill>
                    <a:srgbClr val="000000"/>
                  </a:solidFill>
                  <a:round/>
                  <a:headEnd/>
                  <a:tailEnd/>
                </a:ln>
              </p:spPr>
            </p:cxnSp>
            <p:cxnSp>
              <p:nvCxnSpPr>
                <p:cNvPr id="133313" name="AutoShape 193"/>
                <p:cNvCxnSpPr>
                  <a:cxnSpLocks noChangeShapeType="1"/>
                </p:cNvCxnSpPr>
                <p:nvPr/>
              </p:nvCxnSpPr>
              <p:spPr bwMode="auto">
                <a:xfrm>
                  <a:off x="2656" y="6497"/>
                  <a:ext cx="540" cy="1"/>
                </a:xfrm>
                <a:prstGeom prst="straightConnector1">
                  <a:avLst/>
                </a:prstGeom>
                <a:noFill/>
                <a:ln w="6350">
                  <a:solidFill>
                    <a:srgbClr val="000000"/>
                  </a:solidFill>
                  <a:round/>
                  <a:headEnd/>
                  <a:tailEnd/>
                </a:ln>
              </p:spPr>
            </p:cxnSp>
            <p:cxnSp>
              <p:nvCxnSpPr>
                <p:cNvPr id="133314" name="AutoShape 194"/>
                <p:cNvCxnSpPr>
                  <a:cxnSpLocks noChangeShapeType="1"/>
                </p:cNvCxnSpPr>
                <p:nvPr/>
              </p:nvCxnSpPr>
              <p:spPr bwMode="auto">
                <a:xfrm>
                  <a:off x="3076" y="6317"/>
                  <a:ext cx="120" cy="180"/>
                </a:xfrm>
                <a:prstGeom prst="straightConnector1">
                  <a:avLst/>
                </a:prstGeom>
                <a:noFill/>
                <a:ln w="6350">
                  <a:solidFill>
                    <a:srgbClr val="000000"/>
                  </a:solidFill>
                  <a:round/>
                  <a:headEnd/>
                  <a:tailEnd/>
                </a:ln>
              </p:spPr>
            </p:cxnSp>
          </p:grpSp>
          <p:cxnSp>
            <p:nvCxnSpPr>
              <p:cNvPr id="133315" name="AutoShape 195"/>
              <p:cNvCxnSpPr>
                <a:cxnSpLocks noChangeShapeType="1"/>
              </p:cNvCxnSpPr>
              <p:nvPr/>
            </p:nvCxnSpPr>
            <p:spPr bwMode="auto">
              <a:xfrm>
                <a:off x="3876" y="7037"/>
                <a:ext cx="360" cy="540"/>
              </a:xfrm>
              <a:prstGeom prst="straightConnector1">
                <a:avLst/>
              </a:prstGeom>
              <a:noFill/>
              <a:ln w="6350">
                <a:solidFill>
                  <a:srgbClr val="000000"/>
                </a:solidFill>
                <a:round/>
                <a:headEnd/>
                <a:tailEnd/>
              </a:ln>
            </p:spPr>
          </p:cxnSp>
          <p:cxnSp>
            <p:nvCxnSpPr>
              <p:cNvPr id="133316" name="AutoShape 196"/>
              <p:cNvCxnSpPr>
                <a:cxnSpLocks noChangeShapeType="1"/>
              </p:cNvCxnSpPr>
              <p:nvPr/>
            </p:nvCxnSpPr>
            <p:spPr bwMode="auto">
              <a:xfrm>
                <a:off x="4416" y="7037"/>
                <a:ext cx="360" cy="540"/>
              </a:xfrm>
              <a:prstGeom prst="straightConnector1">
                <a:avLst/>
              </a:prstGeom>
              <a:noFill/>
              <a:ln w="6350">
                <a:solidFill>
                  <a:srgbClr val="000000"/>
                </a:solidFill>
                <a:round/>
                <a:headEnd/>
                <a:tailEnd/>
              </a:ln>
            </p:spPr>
          </p:cxnSp>
        </p:grpSp>
        <p:cxnSp>
          <p:nvCxnSpPr>
            <p:cNvPr id="133317" name="AutoShape 197"/>
            <p:cNvCxnSpPr>
              <a:cxnSpLocks noChangeShapeType="1"/>
            </p:cNvCxnSpPr>
            <p:nvPr/>
          </p:nvCxnSpPr>
          <p:spPr bwMode="auto">
            <a:xfrm>
              <a:off x="6380186" y="4411651"/>
              <a:ext cx="571500" cy="342900"/>
            </a:xfrm>
            <a:prstGeom prst="straightConnector1">
              <a:avLst/>
            </a:prstGeom>
            <a:noFill/>
            <a:ln w="25400">
              <a:solidFill>
                <a:srgbClr val="FF0000"/>
              </a:solidFill>
              <a:round/>
              <a:headEnd/>
              <a:tailEnd type="stealth" w="med" len="med"/>
            </a:ln>
          </p:spPr>
        </p:cxnSp>
        <p:cxnSp>
          <p:nvCxnSpPr>
            <p:cNvPr id="133318" name="AutoShape 198"/>
            <p:cNvCxnSpPr>
              <a:cxnSpLocks noChangeShapeType="1"/>
            </p:cNvCxnSpPr>
            <p:nvPr/>
          </p:nvCxnSpPr>
          <p:spPr bwMode="auto">
            <a:xfrm>
              <a:off x="6481786" y="4411651"/>
              <a:ext cx="952500" cy="341312"/>
            </a:xfrm>
            <a:prstGeom prst="straightConnector1">
              <a:avLst/>
            </a:prstGeom>
            <a:noFill/>
            <a:ln w="25400">
              <a:solidFill>
                <a:srgbClr val="FF0000"/>
              </a:solidFill>
              <a:round/>
              <a:headEnd/>
              <a:tailEnd type="stealth" w="med" len="med"/>
            </a:ln>
          </p:spPr>
        </p:cxnSp>
        <p:cxnSp>
          <p:nvCxnSpPr>
            <p:cNvPr id="133319" name="AutoShape 199"/>
            <p:cNvCxnSpPr>
              <a:cxnSpLocks noChangeShapeType="1"/>
            </p:cNvCxnSpPr>
            <p:nvPr/>
          </p:nvCxnSpPr>
          <p:spPr bwMode="auto">
            <a:xfrm>
              <a:off x="7126311" y="2586026"/>
              <a:ext cx="3175" cy="622300"/>
            </a:xfrm>
            <a:prstGeom prst="straightConnector1">
              <a:avLst/>
            </a:prstGeom>
            <a:noFill/>
            <a:ln w="25400">
              <a:solidFill>
                <a:srgbClr val="FFC000"/>
              </a:solidFill>
              <a:round/>
              <a:headEnd/>
              <a:tailEnd type="stealth" w="med" len="med"/>
            </a:ln>
          </p:spPr>
        </p:cxnSp>
        <p:cxnSp>
          <p:nvCxnSpPr>
            <p:cNvPr id="133320" name="AutoShape 200"/>
            <p:cNvCxnSpPr>
              <a:cxnSpLocks noChangeShapeType="1"/>
            </p:cNvCxnSpPr>
            <p:nvPr/>
          </p:nvCxnSpPr>
          <p:spPr bwMode="auto">
            <a:xfrm>
              <a:off x="7129486" y="3957626"/>
              <a:ext cx="0" cy="796925"/>
            </a:xfrm>
            <a:prstGeom prst="straightConnector1">
              <a:avLst/>
            </a:prstGeom>
            <a:noFill/>
            <a:ln w="25400">
              <a:solidFill>
                <a:srgbClr val="FFC000"/>
              </a:solidFill>
              <a:round/>
              <a:headEnd/>
              <a:tailEnd type="stealth" w="med" len="med"/>
            </a:ln>
          </p:spPr>
        </p:cxnSp>
        <p:cxnSp>
          <p:nvCxnSpPr>
            <p:cNvPr id="133321" name="AutoShape 201"/>
            <p:cNvCxnSpPr>
              <a:cxnSpLocks noChangeShapeType="1"/>
            </p:cNvCxnSpPr>
            <p:nvPr/>
          </p:nvCxnSpPr>
          <p:spPr bwMode="auto">
            <a:xfrm>
              <a:off x="7586686" y="3957626"/>
              <a:ext cx="0" cy="796925"/>
            </a:xfrm>
            <a:prstGeom prst="straightConnector1">
              <a:avLst/>
            </a:prstGeom>
            <a:noFill/>
            <a:ln w="25400">
              <a:solidFill>
                <a:srgbClr val="FFC000"/>
              </a:solidFill>
              <a:round/>
              <a:headEnd/>
              <a:tailEnd type="stealth" w="med" len="med"/>
            </a:ln>
          </p:spPr>
        </p:cxnSp>
        <p:cxnSp>
          <p:nvCxnSpPr>
            <p:cNvPr id="133322" name="AutoShape 202"/>
            <p:cNvCxnSpPr>
              <a:cxnSpLocks noChangeShapeType="1"/>
            </p:cNvCxnSpPr>
            <p:nvPr/>
          </p:nvCxnSpPr>
          <p:spPr bwMode="auto">
            <a:xfrm>
              <a:off x="7129486" y="1900226"/>
              <a:ext cx="4763" cy="622300"/>
            </a:xfrm>
            <a:prstGeom prst="straightConnector1">
              <a:avLst/>
            </a:prstGeom>
            <a:noFill/>
            <a:ln w="25400">
              <a:solidFill>
                <a:srgbClr val="FFC000"/>
              </a:solidFill>
              <a:round/>
              <a:headEnd/>
              <a:tailEnd type="stealth" w="med" len="med"/>
            </a:ln>
          </p:spPr>
        </p:cxnSp>
        <p:cxnSp>
          <p:nvCxnSpPr>
            <p:cNvPr id="133332" name="AutoShape 212"/>
            <p:cNvCxnSpPr>
              <a:cxnSpLocks noChangeShapeType="1"/>
            </p:cNvCxnSpPr>
            <p:nvPr/>
          </p:nvCxnSpPr>
          <p:spPr bwMode="auto">
            <a:xfrm>
              <a:off x="6669111" y="2586026"/>
              <a:ext cx="473075" cy="1587"/>
            </a:xfrm>
            <a:prstGeom prst="straightConnector1">
              <a:avLst/>
            </a:prstGeom>
            <a:noFill/>
            <a:ln w="25400">
              <a:solidFill>
                <a:srgbClr val="FFC000"/>
              </a:solidFill>
              <a:round/>
              <a:headEnd/>
              <a:tailEnd/>
            </a:ln>
          </p:spPr>
        </p:cxnSp>
        <p:cxnSp>
          <p:nvCxnSpPr>
            <p:cNvPr id="133377" name="AutoShape 257"/>
            <p:cNvCxnSpPr>
              <a:cxnSpLocks noChangeShapeType="1"/>
            </p:cNvCxnSpPr>
            <p:nvPr/>
          </p:nvCxnSpPr>
          <p:spPr bwMode="auto">
            <a:xfrm>
              <a:off x="4679974" y="3271826"/>
              <a:ext cx="0" cy="114300"/>
            </a:xfrm>
            <a:prstGeom prst="straightConnector1">
              <a:avLst/>
            </a:prstGeom>
            <a:noFill/>
            <a:ln w="25400">
              <a:solidFill>
                <a:srgbClr val="FFC000"/>
              </a:solidFill>
              <a:round/>
              <a:headEnd/>
              <a:tailEnd/>
            </a:ln>
          </p:spPr>
        </p:cxnSp>
        <p:cxnSp>
          <p:nvCxnSpPr>
            <p:cNvPr id="133378" name="AutoShape 258"/>
            <p:cNvCxnSpPr>
              <a:cxnSpLocks noChangeShapeType="1"/>
            </p:cNvCxnSpPr>
            <p:nvPr/>
          </p:nvCxnSpPr>
          <p:spPr bwMode="auto">
            <a:xfrm>
              <a:off x="4667274" y="3271826"/>
              <a:ext cx="2006600" cy="0"/>
            </a:xfrm>
            <a:prstGeom prst="straightConnector1">
              <a:avLst/>
            </a:prstGeom>
            <a:noFill/>
            <a:ln w="25400">
              <a:solidFill>
                <a:srgbClr val="FFC000"/>
              </a:solidFill>
              <a:round/>
              <a:headEnd/>
              <a:tailEnd/>
            </a:ln>
          </p:spPr>
        </p:cxnSp>
        <p:cxnSp>
          <p:nvCxnSpPr>
            <p:cNvPr id="133379" name="AutoShape 259"/>
            <p:cNvCxnSpPr>
              <a:cxnSpLocks noChangeShapeType="1"/>
            </p:cNvCxnSpPr>
            <p:nvPr/>
          </p:nvCxnSpPr>
          <p:spPr bwMode="auto">
            <a:xfrm>
              <a:off x="6672286" y="3271826"/>
              <a:ext cx="1588" cy="622300"/>
            </a:xfrm>
            <a:prstGeom prst="straightConnector1">
              <a:avLst/>
            </a:prstGeom>
            <a:noFill/>
            <a:ln w="25400">
              <a:solidFill>
                <a:srgbClr val="FFC000"/>
              </a:solidFill>
              <a:round/>
              <a:headEnd/>
              <a:tailEnd type="stealth" w="med" len="med"/>
            </a:ln>
          </p:spPr>
        </p:cxnSp>
        <p:cxnSp>
          <p:nvCxnSpPr>
            <p:cNvPr id="133380" name="AutoShape 260"/>
            <p:cNvCxnSpPr>
              <a:cxnSpLocks noChangeShapeType="1"/>
            </p:cNvCxnSpPr>
            <p:nvPr/>
          </p:nvCxnSpPr>
          <p:spPr bwMode="auto">
            <a:xfrm>
              <a:off x="7116786" y="3271826"/>
              <a:ext cx="474663" cy="0"/>
            </a:xfrm>
            <a:prstGeom prst="straightConnector1">
              <a:avLst/>
            </a:prstGeom>
            <a:noFill/>
            <a:ln w="25400">
              <a:solidFill>
                <a:srgbClr val="FFC000"/>
              </a:solidFill>
              <a:round/>
              <a:headEnd/>
              <a:tailEnd/>
            </a:ln>
          </p:spPr>
        </p:cxnSp>
        <p:cxnSp>
          <p:nvCxnSpPr>
            <p:cNvPr id="133381" name="AutoShape 261"/>
            <p:cNvCxnSpPr>
              <a:cxnSpLocks noChangeShapeType="1"/>
            </p:cNvCxnSpPr>
            <p:nvPr/>
          </p:nvCxnSpPr>
          <p:spPr bwMode="auto">
            <a:xfrm>
              <a:off x="7586686" y="3273413"/>
              <a:ext cx="0" cy="620713"/>
            </a:xfrm>
            <a:prstGeom prst="straightConnector1">
              <a:avLst/>
            </a:prstGeom>
            <a:noFill/>
            <a:ln w="25400">
              <a:solidFill>
                <a:srgbClr val="FFC000"/>
              </a:solidFill>
              <a:round/>
              <a:headEnd/>
              <a:tailEnd type="stealth" w="med" len="med"/>
            </a:ln>
          </p:spPr>
        </p:cxnSp>
        <p:cxnSp>
          <p:nvCxnSpPr>
            <p:cNvPr id="133382" name="AutoShape 262"/>
            <p:cNvCxnSpPr>
              <a:cxnSpLocks noChangeShapeType="1"/>
            </p:cNvCxnSpPr>
            <p:nvPr/>
          </p:nvCxnSpPr>
          <p:spPr bwMode="auto">
            <a:xfrm flipH="1">
              <a:off x="7126311" y="3271826"/>
              <a:ext cx="3175" cy="622300"/>
            </a:xfrm>
            <a:prstGeom prst="straightConnector1">
              <a:avLst/>
            </a:prstGeom>
            <a:noFill/>
            <a:ln w="25400">
              <a:solidFill>
                <a:srgbClr val="FFC000"/>
              </a:solidFill>
              <a:round/>
              <a:headEnd/>
              <a:tailEnd type="stealth" w="med" len="med"/>
            </a:ln>
          </p:spPr>
        </p:cxnSp>
        <p:cxnSp>
          <p:nvCxnSpPr>
            <p:cNvPr id="133386" name="AutoShape 266"/>
            <p:cNvCxnSpPr>
              <a:cxnSpLocks noChangeShapeType="1"/>
            </p:cNvCxnSpPr>
            <p:nvPr/>
          </p:nvCxnSpPr>
          <p:spPr bwMode="auto">
            <a:xfrm>
              <a:off x="6672286" y="3271826"/>
              <a:ext cx="474663" cy="1587"/>
            </a:xfrm>
            <a:prstGeom prst="straightConnector1">
              <a:avLst/>
            </a:prstGeom>
            <a:noFill/>
            <a:ln w="25400">
              <a:solidFill>
                <a:srgbClr val="FFC000"/>
              </a:solidFill>
              <a:round/>
              <a:headEnd/>
              <a:tailEnd/>
            </a:ln>
          </p:spPr>
        </p:cxnSp>
        <p:cxnSp>
          <p:nvCxnSpPr>
            <p:cNvPr id="133387" name="AutoShape 267"/>
            <p:cNvCxnSpPr>
              <a:cxnSpLocks noChangeShapeType="1"/>
            </p:cNvCxnSpPr>
            <p:nvPr/>
          </p:nvCxnSpPr>
          <p:spPr bwMode="auto">
            <a:xfrm>
              <a:off x="6659586" y="1900226"/>
              <a:ext cx="474663" cy="1587"/>
            </a:xfrm>
            <a:prstGeom prst="straightConnector1">
              <a:avLst/>
            </a:prstGeom>
            <a:noFill/>
            <a:ln w="25400">
              <a:solidFill>
                <a:srgbClr val="FFC000"/>
              </a:solidFill>
              <a:round/>
              <a:headEnd/>
              <a:tailEnd/>
            </a:ln>
          </p:spPr>
        </p:cxnSp>
        <p:cxnSp>
          <p:nvCxnSpPr>
            <p:cNvPr id="133388" name="AutoShape 268"/>
            <p:cNvCxnSpPr>
              <a:cxnSpLocks noChangeShapeType="1"/>
            </p:cNvCxnSpPr>
            <p:nvPr/>
          </p:nvCxnSpPr>
          <p:spPr bwMode="auto">
            <a:xfrm>
              <a:off x="6659586" y="3957626"/>
              <a:ext cx="474663" cy="0"/>
            </a:xfrm>
            <a:prstGeom prst="straightConnector1">
              <a:avLst/>
            </a:prstGeom>
            <a:noFill/>
            <a:ln w="25400">
              <a:solidFill>
                <a:srgbClr val="FFC000"/>
              </a:solidFill>
              <a:round/>
              <a:headEnd/>
              <a:tailEnd/>
            </a:ln>
          </p:spPr>
        </p:cxnSp>
        <p:sp>
          <p:nvSpPr>
            <p:cNvPr id="133396" name="Text Box 276"/>
            <p:cNvSpPr txBox="1">
              <a:spLocks noChangeArrowheads="1"/>
            </p:cNvSpPr>
            <p:nvPr/>
          </p:nvSpPr>
          <p:spPr bwMode="auto">
            <a:xfrm>
              <a:off x="6707211" y="5095863"/>
              <a:ext cx="3079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97" name="Text Box 277"/>
            <p:cNvSpPr txBox="1">
              <a:spLocks noChangeArrowheads="1"/>
            </p:cNvSpPr>
            <p:nvPr/>
          </p:nvSpPr>
          <p:spPr bwMode="auto">
            <a:xfrm>
              <a:off x="7154886" y="5094276"/>
              <a:ext cx="3079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398" name="Text Box 278"/>
            <p:cNvSpPr txBox="1">
              <a:spLocks noChangeArrowheads="1"/>
            </p:cNvSpPr>
            <p:nvPr/>
          </p:nvSpPr>
          <p:spPr bwMode="auto">
            <a:xfrm>
              <a:off x="7608911" y="5094276"/>
              <a:ext cx="3079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Level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08" name="Text Box 288"/>
            <p:cNvSpPr txBox="1">
              <a:spLocks noChangeArrowheads="1"/>
            </p:cNvSpPr>
            <p:nvPr/>
          </p:nvSpPr>
          <p:spPr bwMode="auto">
            <a:xfrm>
              <a:off x="6561161" y="4067163"/>
              <a:ext cx="295275" cy="115888"/>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0,1</a:t>
              </a:r>
              <a:r>
                <a:rPr kumimoji="0" lang="en-CA" sz="8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09" name="Text Box 289"/>
            <p:cNvSpPr txBox="1">
              <a:spLocks noChangeArrowheads="1"/>
            </p:cNvSpPr>
            <p:nvPr/>
          </p:nvSpPr>
          <p:spPr bwMode="auto">
            <a:xfrm>
              <a:off x="7015186" y="4067163"/>
              <a:ext cx="2952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Times New Roman" pitchFamily="18" charset="0"/>
                  <a:cs typeface="Arial" pitchFamily="34" charset="0"/>
                </a:rPr>
                <a:t>0,</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0" smtClean="0">
                  <a:ln>
                    <a:noFill/>
                  </a:ln>
                  <a:solidFill>
                    <a:schemeClr val="tx1"/>
                  </a:solidFill>
                  <a:effectLst/>
                  <a:latin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0" name="Text Box 290"/>
            <p:cNvSpPr txBox="1">
              <a:spLocks noChangeArrowheads="1"/>
            </p:cNvSpPr>
            <p:nvPr/>
          </p:nvSpPr>
          <p:spPr bwMode="auto">
            <a:xfrm>
              <a:off x="7472386" y="4067163"/>
              <a:ext cx="2952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Times New Roman" pitchFamily="18" charset="0"/>
                  <a:cs typeface="Arial" pitchFamily="34" charset="0"/>
                </a:rPr>
                <a:t>0,</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0" smtClean="0">
                  <a:ln>
                    <a:noFill/>
                  </a:ln>
                  <a:solidFill>
                    <a:schemeClr val="tx1"/>
                  </a:solidFill>
                  <a:effectLst/>
                  <a:latin typeface="Calibr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1" name="Text Box 291"/>
            <p:cNvSpPr txBox="1">
              <a:spLocks noChangeArrowheads="1"/>
            </p:cNvSpPr>
            <p:nvPr/>
          </p:nvSpPr>
          <p:spPr bwMode="auto">
            <a:xfrm>
              <a:off x="6561161" y="3381363"/>
              <a:ext cx="2952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1,1</a:t>
              </a:r>
              <a:r>
                <a:rPr kumimoji="0" lang="en-CA" sz="800" b="0" i="0" u="none" strike="noStrike" cap="none" normalizeH="0" baseline="0" smtClean="0">
                  <a:ln>
                    <a:noFill/>
                  </a:ln>
                  <a:solidFill>
                    <a:schemeClr val="tx1"/>
                  </a:solidFill>
                  <a:effectLst/>
                  <a:latin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2" name="Text Box 292"/>
            <p:cNvSpPr txBox="1">
              <a:spLocks noChangeArrowheads="1"/>
            </p:cNvSpPr>
            <p:nvPr/>
          </p:nvSpPr>
          <p:spPr bwMode="auto">
            <a:xfrm>
              <a:off x="7015186" y="3382951"/>
              <a:ext cx="2952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1</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0" smtClean="0">
                  <a:ln>
                    <a:noFill/>
                  </a:ln>
                  <a:solidFill>
                    <a:schemeClr val="tx1"/>
                  </a:solidFill>
                  <a:effectLst/>
                  <a:latin typeface="Calibri"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3" name="Text Box 293"/>
            <p:cNvSpPr txBox="1">
              <a:spLocks noChangeArrowheads="1"/>
            </p:cNvSpPr>
            <p:nvPr/>
          </p:nvSpPr>
          <p:spPr bwMode="auto">
            <a:xfrm>
              <a:off x="7472386" y="3382951"/>
              <a:ext cx="3460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1</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0" smtClean="0">
                  <a:ln>
                    <a:noFill/>
                  </a:ln>
                  <a:solidFill>
                    <a:schemeClr val="tx1"/>
                  </a:solidFill>
                  <a:effectLst/>
                  <a:latin typeface="Calibri"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4" name="Text Box 294"/>
            <p:cNvSpPr txBox="1">
              <a:spLocks noChangeArrowheads="1"/>
            </p:cNvSpPr>
            <p:nvPr/>
          </p:nvSpPr>
          <p:spPr bwMode="auto">
            <a:xfrm>
              <a:off x="6561161" y="2695563"/>
              <a:ext cx="3460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2,1</a:t>
              </a:r>
              <a:r>
                <a:rPr kumimoji="0" lang="en-CA" sz="800" b="0" i="0" u="none" strike="noStrike" cap="none" normalizeH="0" baseline="0" smtClean="0">
                  <a:ln>
                    <a:noFill/>
                  </a:ln>
                  <a:solidFill>
                    <a:schemeClr val="tx1"/>
                  </a:solidFill>
                  <a:effectLst/>
                  <a:latin typeface="Calibri"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5" name="Text Box 295"/>
            <p:cNvSpPr txBox="1">
              <a:spLocks noChangeArrowheads="1"/>
            </p:cNvSpPr>
            <p:nvPr/>
          </p:nvSpPr>
          <p:spPr bwMode="auto">
            <a:xfrm>
              <a:off x="7015186" y="2697151"/>
              <a:ext cx="3460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0" smtClean="0">
                  <a:ln>
                    <a:noFill/>
                  </a:ln>
                  <a:solidFill>
                    <a:schemeClr val="tx1"/>
                  </a:solidFill>
                  <a:effectLst/>
                  <a:latin typeface="Calibri" pitchFamily="34" charset="0"/>
                  <a:cs typeface="Arial" pitchFamily="34" charset="0"/>
                </a:rPr>
                <a:t>=28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6" name="Text Box 296"/>
            <p:cNvSpPr txBox="1">
              <a:spLocks noChangeArrowheads="1"/>
            </p:cNvSpPr>
            <p:nvPr/>
          </p:nvSpPr>
          <p:spPr bwMode="auto">
            <a:xfrm>
              <a:off x="7472386" y="2697151"/>
              <a:ext cx="3460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0" smtClean="0">
                  <a:ln>
                    <a:noFill/>
                  </a:ln>
                  <a:solidFill>
                    <a:schemeClr val="tx1"/>
                  </a:solidFill>
                  <a:effectLst/>
                  <a:latin typeface="Calibri" pitchFamily="34" charset="0"/>
                  <a:cs typeface="Arial" pitchFamily="34" charset="0"/>
                </a:rPr>
                <a:t>=48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7" name="Text Box 297"/>
            <p:cNvSpPr txBox="1">
              <a:spLocks noChangeArrowheads="1"/>
            </p:cNvSpPr>
            <p:nvPr/>
          </p:nvSpPr>
          <p:spPr bwMode="auto">
            <a:xfrm>
              <a:off x="6561161" y="2009763"/>
              <a:ext cx="3460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3,1</a:t>
              </a:r>
              <a:r>
                <a:rPr kumimoji="0" lang="en-CA" sz="800" b="0" i="0" u="none" strike="noStrike" cap="none" normalizeH="0" baseline="0" smtClean="0">
                  <a:ln>
                    <a:noFill/>
                  </a:ln>
                  <a:solidFill>
                    <a:schemeClr val="tx1"/>
                  </a:solidFill>
                  <a:effectLst/>
                  <a:latin typeface="Calibri" pitchFamily="34" charset="0"/>
                  <a:cs typeface="Arial" pitchFamily="34" charset="0"/>
                </a:rPr>
                <a:t>=42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8" name="Text Box 298"/>
            <p:cNvSpPr txBox="1">
              <a:spLocks noChangeArrowheads="1"/>
            </p:cNvSpPr>
            <p:nvPr/>
          </p:nvSpPr>
          <p:spPr bwMode="auto">
            <a:xfrm>
              <a:off x="7015186" y="2011351"/>
              <a:ext cx="3460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0" smtClean="0">
                  <a:ln>
                    <a:noFill/>
                  </a:ln>
                  <a:solidFill>
                    <a:schemeClr val="tx1"/>
                  </a:solidFill>
                  <a:effectLst/>
                  <a:latin typeface="Calibri" pitchFamily="34" charset="0"/>
                  <a:cs typeface="Arial" pitchFamily="34" charset="0"/>
                </a:rPr>
                <a:t>=90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19" name="Text Box 299"/>
            <p:cNvSpPr txBox="1">
              <a:spLocks noChangeArrowheads="1"/>
            </p:cNvSpPr>
            <p:nvPr/>
          </p:nvSpPr>
          <p:spPr bwMode="auto">
            <a:xfrm>
              <a:off x="7472386" y="2011351"/>
              <a:ext cx="3968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pF</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0" smtClean="0">
                  <a:ln>
                    <a:noFill/>
                  </a:ln>
                  <a:solidFill>
                    <a:schemeClr val="tx1"/>
                  </a:solidFill>
                  <a:effectLst/>
                  <a:latin typeface="Calibri" pitchFamily="34" charset="0"/>
                  <a:cs typeface="Arial" pitchFamily="34" charset="0"/>
                </a:rPr>
                <a:t>=165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21" name="Group 320"/>
          <p:cNvGrpSpPr/>
          <p:nvPr/>
        </p:nvGrpSpPr>
        <p:grpSpPr>
          <a:xfrm>
            <a:off x="3117874" y="1785926"/>
            <a:ext cx="2998787" cy="2286000"/>
            <a:chOff x="3117874" y="1785926"/>
            <a:chExt cx="2998787" cy="2286000"/>
          </a:xfrm>
        </p:grpSpPr>
        <p:cxnSp>
          <p:nvCxnSpPr>
            <p:cNvPr id="133225" name="AutoShape 105"/>
            <p:cNvCxnSpPr>
              <a:cxnSpLocks noChangeShapeType="1"/>
            </p:cNvCxnSpPr>
            <p:nvPr/>
          </p:nvCxnSpPr>
          <p:spPr bwMode="auto">
            <a:xfrm>
              <a:off x="4275161" y="1787513"/>
              <a:ext cx="0" cy="912813"/>
            </a:xfrm>
            <a:prstGeom prst="straightConnector1">
              <a:avLst/>
            </a:prstGeom>
            <a:noFill/>
            <a:ln w="25400">
              <a:solidFill>
                <a:srgbClr val="FF7F7F"/>
              </a:solidFill>
              <a:round/>
              <a:headEnd/>
              <a:tailEnd type="triangle" w="med" len="med"/>
            </a:ln>
          </p:spPr>
        </p:cxnSp>
        <p:cxnSp>
          <p:nvCxnSpPr>
            <p:cNvPr id="133323" name="AutoShape 203"/>
            <p:cNvCxnSpPr>
              <a:cxnSpLocks noChangeShapeType="1"/>
            </p:cNvCxnSpPr>
            <p:nvPr/>
          </p:nvCxnSpPr>
          <p:spPr bwMode="auto">
            <a:xfrm>
              <a:off x="3128986" y="1785926"/>
              <a:ext cx="1588" cy="228600"/>
            </a:xfrm>
            <a:prstGeom prst="straightConnector1">
              <a:avLst/>
            </a:prstGeom>
            <a:noFill/>
            <a:ln w="25400">
              <a:solidFill>
                <a:srgbClr val="FF7F7F"/>
              </a:solidFill>
              <a:round/>
              <a:headEnd/>
              <a:tailEnd/>
            </a:ln>
          </p:spPr>
        </p:cxnSp>
        <p:cxnSp>
          <p:nvCxnSpPr>
            <p:cNvPr id="133324" name="AutoShape 204"/>
            <p:cNvCxnSpPr>
              <a:cxnSpLocks noChangeShapeType="1"/>
            </p:cNvCxnSpPr>
            <p:nvPr/>
          </p:nvCxnSpPr>
          <p:spPr bwMode="auto">
            <a:xfrm>
              <a:off x="3117874" y="1785926"/>
              <a:ext cx="1168400" cy="1587"/>
            </a:xfrm>
            <a:prstGeom prst="straightConnector1">
              <a:avLst/>
            </a:prstGeom>
            <a:noFill/>
            <a:ln w="25400">
              <a:solidFill>
                <a:srgbClr val="FF7F7F"/>
              </a:solidFill>
              <a:round/>
              <a:headEnd/>
              <a:tailEnd/>
            </a:ln>
          </p:spPr>
        </p:cxnSp>
        <p:cxnSp>
          <p:nvCxnSpPr>
            <p:cNvPr id="133325" name="AutoShape 205"/>
            <p:cNvCxnSpPr>
              <a:cxnSpLocks noChangeShapeType="1"/>
            </p:cNvCxnSpPr>
            <p:nvPr/>
          </p:nvCxnSpPr>
          <p:spPr bwMode="auto">
            <a:xfrm>
              <a:off x="5072086" y="1787513"/>
              <a:ext cx="3175" cy="620713"/>
            </a:xfrm>
            <a:prstGeom prst="straightConnector1">
              <a:avLst/>
            </a:prstGeom>
            <a:noFill/>
            <a:ln w="25400">
              <a:solidFill>
                <a:srgbClr val="FF7F7F"/>
              </a:solidFill>
              <a:round/>
              <a:headEnd/>
              <a:tailEnd type="triangle" w="med" len="med"/>
            </a:ln>
          </p:spPr>
        </p:cxnSp>
        <p:cxnSp>
          <p:nvCxnSpPr>
            <p:cNvPr id="133326" name="AutoShape 206"/>
            <p:cNvCxnSpPr>
              <a:cxnSpLocks noChangeShapeType="1"/>
            </p:cNvCxnSpPr>
            <p:nvPr/>
          </p:nvCxnSpPr>
          <p:spPr bwMode="auto">
            <a:xfrm>
              <a:off x="3968774" y="2471726"/>
              <a:ext cx="0" cy="228600"/>
            </a:xfrm>
            <a:prstGeom prst="straightConnector1">
              <a:avLst/>
            </a:prstGeom>
            <a:noFill/>
            <a:ln w="25400">
              <a:solidFill>
                <a:srgbClr val="FF7F7F"/>
              </a:solidFill>
              <a:round/>
              <a:headEnd/>
              <a:tailEnd/>
            </a:ln>
          </p:spPr>
        </p:cxnSp>
        <p:cxnSp>
          <p:nvCxnSpPr>
            <p:cNvPr id="133327" name="AutoShape 207"/>
            <p:cNvCxnSpPr>
              <a:cxnSpLocks noChangeShapeType="1"/>
            </p:cNvCxnSpPr>
            <p:nvPr/>
          </p:nvCxnSpPr>
          <p:spPr bwMode="auto">
            <a:xfrm>
              <a:off x="4273574" y="1785926"/>
              <a:ext cx="812800" cy="1587"/>
            </a:xfrm>
            <a:prstGeom prst="straightConnector1">
              <a:avLst/>
            </a:prstGeom>
            <a:noFill/>
            <a:ln w="25400">
              <a:solidFill>
                <a:srgbClr val="FF7F7F"/>
              </a:solidFill>
              <a:round/>
              <a:headEnd/>
              <a:tailEnd/>
            </a:ln>
          </p:spPr>
        </p:cxnSp>
        <p:cxnSp>
          <p:nvCxnSpPr>
            <p:cNvPr id="133328" name="AutoShape 208"/>
            <p:cNvCxnSpPr>
              <a:cxnSpLocks noChangeShapeType="1"/>
            </p:cNvCxnSpPr>
            <p:nvPr/>
          </p:nvCxnSpPr>
          <p:spPr bwMode="auto">
            <a:xfrm>
              <a:off x="3956074" y="2471726"/>
              <a:ext cx="1130300" cy="1587"/>
            </a:xfrm>
            <a:prstGeom prst="straightConnector1">
              <a:avLst/>
            </a:prstGeom>
            <a:noFill/>
            <a:ln w="25400">
              <a:solidFill>
                <a:srgbClr val="FF7F7F"/>
              </a:solidFill>
              <a:round/>
              <a:headEnd/>
              <a:tailEnd/>
            </a:ln>
          </p:spPr>
        </p:cxnSp>
        <p:cxnSp>
          <p:nvCxnSpPr>
            <p:cNvPr id="133329" name="AutoShape 209"/>
            <p:cNvCxnSpPr>
              <a:cxnSpLocks noChangeShapeType="1"/>
            </p:cNvCxnSpPr>
            <p:nvPr/>
          </p:nvCxnSpPr>
          <p:spPr bwMode="auto">
            <a:xfrm>
              <a:off x="5072086" y="2471726"/>
              <a:ext cx="1588" cy="914400"/>
            </a:xfrm>
            <a:prstGeom prst="straightConnector1">
              <a:avLst/>
            </a:prstGeom>
            <a:noFill/>
            <a:ln w="25400">
              <a:solidFill>
                <a:srgbClr val="FF7F7F"/>
              </a:solidFill>
              <a:round/>
              <a:headEnd/>
              <a:tailEnd type="triangle" w="med" len="med"/>
            </a:ln>
          </p:spPr>
        </p:cxnSp>
        <p:cxnSp>
          <p:nvCxnSpPr>
            <p:cNvPr id="133383" name="AutoShape 263"/>
            <p:cNvCxnSpPr>
              <a:cxnSpLocks noChangeShapeType="1"/>
            </p:cNvCxnSpPr>
            <p:nvPr/>
          </p:nvCxnSpPr>
          <p:spPr bwMode="auto">
            <a:xfrm>
              <a:off x="4768874" y="3157526"/>
              <a:ext cx="0" cy="228600"/>
            </a:xfrm>
            <a:prstGeom prst="straightConnector1">
              <a:avLst/>
            </a:prstGeom>
            <a:noFill/>
            <a:ln w="25400">
              <a:solidFill>
                <a:srgbClr val="FF7F7F"/>
              </a:solidFill>
              <a:round/>
              <a:headEnd/>
              <a:tailEnd/>
            </a:ln>
          </p:spPr>
        </p:cxnSp>
        <p:cxnSp>
          <p:nvCxnSpPr>
            <p:cNvPr id="133384" name="AutoShape 264"/>
            <p:cNvCxnSpPr>
              <a:cxnSpLocks noChangeShapeType="1"/>
            </p:cNvCxnSpPr>
            <p:nvPr/>
          </p:nvCxnSpPr>
          <p:spPr bwMode="auto">
            <a:xfrm>
              <a:off x="4756174" y="3157526"/>
              <a:ext cx="1128712" cy="1587"/>
            </a:xfrm>
            <a:prstGeom prst="straightConnector1">
              <a:avLst/>
            </a:prstGeom>
            <a:noFill/>
            <a:ln w="25400">
              <a:solidFill>
                <a:srgbClr val="FF7F7F"/>
              </a:solidFill>
              <a:round/>
              <a:headEnd/>
              <a:tailEnd/>
            </a:ln>
          </p:spPr>
        </p:cxnSp>
        <p:cxnSp>
          <p:nvCxnSpPr>
            <p:cNvPr id="133385" name="AutoShape 265"/>
            <p:cNvCxnSpPr>
              <a:cxnSpLocks noChangeShapeType="1"/>
            </p:cNvCxnSpPr>
            <p:nvPr/>
          </p:nvCxnSpPr>
          <p:spPr bwMode="auto">
            <a:xfrm>
              <a:off x="5872186" y="3157526"/>
              <a:ext cx="0" cy="914400"/>
            </a:xfrm>
            <a:prstGeom prst="straightConnector1">
              <a:avLst/>
            </a:prstGeom>
            <a:noFill/>
            <a:ln w="25400">
              <a:solidFill>
                <a:srgbClr val="FF7F7F"/>
              </a:solidFill>
              <a:round/>
              <a:headEnd/>
              <a:tailEnd type="triangle" w="med" len="med"/>
            </a:ln>
          </p:spPr>
        </p:cxnSp>
        <p:cxnSp>
          <p:nvCxnSpPr>
            <p:cNvPr id="133389" name="AutoShape 269"/>
            <p:cNvCxnSpPr>
              <a:cxnSpLocks noChangeShapeType="1"/>
            </p:cNvCxnSpPr>
            <p:nvPr/>
          </p:nvCxnSpPr>
          <p:spPr bwMode="auto">
            <a:xfrm>
              <a:off x="5073674" y="1785926"/>
              <a:ext cx="811212" cy="1587"/>
            </a:xfrm>
            <a:prstGeom prst="straightConnector1">
              <a:avLst/>
            </a:prstGeom>
            <a:noFill/>
            <a:ln w="25400">
              <a:solidFill>
                <a:srgbClr val="FF7F7F"/>
              </a:solidFill>
              <a:round/>
              <a:headEnd/>
              <a:tailEnd/>
            </a:ln>
          </p:spPr>
        </p:cxnSp>
        <p:cxnSp>
          <p:nvCxnSpPr>
            <p:cNvPr id="133390" name="AutoShape 270"/>
            <p:cNvCxnSpPr>
              <a:cxnSpLocks noChangeShapeType="1"/>
            </p:cNvCxnSpPr>
            <p:nvPr/>
          </p:nvCxnSpPr>
          <p:spPr bwMode="auto">
            <a:xfrm>
              <a:off x="5870599" y="1785926"/>
              <a:ext cx="1587" cy="622300"/>
            </a:xfrm>
            <a:prstGeom prst="straightConnector1">
              <a:avLst/>
            </a:prstGeom>
            <a:noFill/>
            <a:ln w="25400">
              <a:solidFill>
                <a:srgbClr val="FF7F7F"/>
              </a:solidFill>
              <a:round/>
              <a:headEnd/>
              <a:tailEnd type="triangle" w="med" len="med"/>
            </a:ln>
          </p:spPr>
        </p:cxnSp>
        <p:cxnSp>
          <p:nvCxnSpPr>
            <p:cNvPr id="133391" name="AutoShape 271"/>
            <p:cNvCxnSpPr>
              <a:cxnSpLocks noChangeShapeType="1"/>
            </p:cNvCxnSpPr>
            <p:nvPr/>
          </p:nvCxnSpPr>
          <p:spPr bwMode="auto">
            <a:xfrm>
              <a:off x="5073674" y="2471726"/>
              <a:ext cx="811212" cy="0"/>
            </a:xfrm>
            <a:prstGeom prst="straightConnector1">
              <a:avLst/>
            </a:prstGeom>
            <a:noFill/>
            <a:ln w="25400">
              <a:solidFill>
                <a:srgbClr val="FF7F7F"/>
              </a:solidFill>
              <a:round/>
              <a:headEnd/>
              <a:tailEnd/>
            </a:ln>
          </p:spPr>
        </p:cxnSp>
        <p:cxnSp>
          <p:nvCxnSpPr>
            <p:cNvPr id="133392" name="AutoShape 272"/>
            <p:cNvCxnSpPr>
              <a:cxnSpLocks noChangeShapeType="1"/>
            </p:cNvCxnSpPr>
            <p:nvPr/>
          </p:nvCxnSpPr>
          <p:spPr bwMode="auto">
            <a:xfrm>
              <a:off x="5872186" y="2471726"/>
              <a:ext cx="3175" cy="622300"/>
            </a:xfrm>
            <a:prstGeom prst="straightConnector1">
              <a:avLst/>
            </a:prstGeom>
            <a:noFill/>
            <a:ln w="25400">
              <a:solidFill>
                <a:srgbClr val="FF7F7F"/>
              </a:solidFill>
              <a:round/>
              <a:headEnd/>
              <a:tailEnd type="triangle" w="med" len="med"/>
            </a:ln>
          </p:spPr>
        </p:cxnSp>
        <p:sp>
          <p:nvSpPr>
            <p:cNvPr id="133420" name="Text Box 300"/>
            <p:cNvSpPr txBox="1">
              <a:spLocks noChangeArrowheads="1"/>
            </p:cNvSpPr>
            <p:nvPr/>
          </p:nvSpPr>
          <p:spPr bwMode="auto">
            <a:xfrm>
              <a:off x="4160861" y="2009763"/>
              <a:ext cx="2952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dF</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21" name="Text Box 301"/>
            <p:cNvSpPr txBox="1">
              <a:spLocks noChangeArrowheads="1"/>
            </p:cNvSpPr>
            <p:nvPr/>
          </p:nvSpPr>
          <p:spPr bwMode="auto">
            <a:xfrm>
              <a:off x="4957786" y="2009763"/>
              <a:ext cx="2952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dF</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1</a:t>
              </a:r>
              <a:r>
                <a:rPr kumimoji="0" lang="en-CA" sz="800" b="0" i="0" u="none" strike="noStrike" cap="none" normalizeH="0" baseline="0" smtClean="0">
                  <a:ln>
                    <a:noFill/>
                  </a:ln>
                  <a:solidFill>
                    <a:schemeClr val="tx1"/>
                  </a:solidFill>
                  <a:effectLst/>
                  <a:latin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22" name="Text Box 302"/>
            <p:cNvSpPr txBox="1">
              <a:spLocks noChangeArrowheads="1"/>
            </p:cNvSpPr>
            <p:nvPr/>
          </p:nvSpPr>
          <p:spPr bwMode="auto">
            <a:xfrm>
              <a:off x="5770586" y="2016113"/>
              <a:ext cx="346075" cy="115888"/>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dF</a:t>
              </a:r>
              <a:r>
                <a:rPr kumimoji="0" lang="en-CA" sz="800" b="0" i="0" u="none" strike="noStrike" cap="none" normalizeH="0" baseline="-25000" smtClean="0">
                  <a:ln>
                    <a:noFill/>
                  </a:ln>
                  <a:solidFill>
                    <a:schemeClr val="tx1"/>
                  </a:solidFill>
                  <a:effectLst/>
                  <a:latin typeface="Calibri" pitchFamily="34" charset="0"/>
                  <a:cs typeface="Arial" pitchFamily="34" charset="0"/>
                </a:rPr>
                <a:t>3</a:t>
              </a:r>
              <a:r>
                <a:rPr kumimoji="0" lang="en-CA" sz="800" b="0" i="0" u="none" strike="noStrike" cap="none" normalizeH="0" baseline="-25000" smtClean="0">
                  <a:ln>
                    <a:noFill/>
                  </a:ln>
                  <a:solidFill>
                    <a:schemeClr val="tx1"/>
                  </a:solidFill>
                  <a:effectLst/>
                  <a:latin typeface="Times New Roman" pitchFamily="18" charset="0"/>
                  <a:cs typeface="Arial" pitchFamily="34" charset="0"/>
                </a:rPr>
                <a:t>,0</a:t>
              </a:r>
              <a:r>
                <a:rPr kumimoji="0" lang="en-CA" sz="800" b="0" i="0" u="none" strike="noStrike" cap="none" normalizeH="0" baseline="0" smtClean="0">
                  <a:ln>
                    <a:noFill/>
                  </a:ln>
                  <a:solidFill>
                    <a:schemeClr val="tx1"/>
                  </a:solidFill>
                  <a:effectLst/>
                  <a:latin typeface="Calibri"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23" name="Text Box 303"/>
            <p:cNvSpPr txBox="1">
              <a:spLocks noChangeArrowheads="1"/>
            </p:cNvSpPr>
            <p:nvPr/>
          </p:nvSpPr>
          <p:spPr bwMode="auto">
            <a:xfrm>
              <a:off x="4960961" y="2700326"/>
              <a:ext cx="295275" cy="117475"/>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dF</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25000" smtClean="0">
                  <a:ln>
                    <a:noFill/>
                  </a:ln>
                  <a:solidFill>
                    <a:schemeClr val="tx1"/>
                  </a:solidFill>
                  <a:effectLst/>
                  <a:latin typeface="Times New Roman" pitchFamily="18" charset="0"/>
                  <a:cs typeface="Arial" pitchFamily="34" charset="0"/>
                </a:rPr>
                <a:t>,</a:t>
              </a:r>
              <a:r>
                <a:rPr kumimoji="0" lang="en-CA" sz="800" b="0" i="0" u="none" strike="noStrike" cap="none" normalizeH="0" baseline="-25000" smtClean="0">
                  <a:ln>
                    <a:noFill/>
                  </a:ln>
                  <a:solidFill>
                    <a:schemeClr val="tx1"/>
                  </a:solidFill>
                  <a:effectLst/>
                  <a:latin typeface="Calibri" pitchFamily="34" charset="0"/>
                  <a:cs typeface="Arial" pitchFamily="34" charset="0"/>
                </a:rPr>
                <a:t>1</a:t>
              </a:r>
              <a:r>
                <a:rPr kumimoji="0" lang="en-CA" sz="8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24" name="Text Box 304"/>
            <p:cNvSpPr txBox="1">
              <a:spLocks noChangeArrowheads="1"/>
            </p:cNvSpPr>
            <p:nvPr/>
          </p:nvSpPr>
          <p:spPr bwMode="auto">
            <a:xfrm>
              <a:off x="5773761" y="2706676"/>
              <a:ext cx="2952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dF</a:t>
              </a:r>
              <a:r>
                <a:rPr kumimoji="0" lang="en-CA" sz="800" b="0" i="0" u="none" strike="noStrike" cap="none" normalizeH="0" baseline="-25000" smtClean="0">
                  <a:ln>
                    <a:noFill/>
                  </a:ln>
                  <a:solidFill>
                    <a:schemeClr val="tx1"/>
                  </a:solidFill>
                  <a:effectLst/>
                  <a:latin typeface="Calibri" pitchFamily="34" charset="0"/>
                  <a:cs typeface="Arial" pitchFamily="34" charset="0"/>
                </a:rPr>
                <a:t>2</a:t>
              </a:r>
              <a:r>
                <a:rPr kumimoji="0" lang="en-CA" sz="800" b="0" i="0" u="none" strike="noStrike" cap="none" normalizeH="0" baseline="-25000" smtClean="0">
                  <a:ln>
                    <a:noFill/>
                  </a:ln>
                  <a:solidFill>
                    <a:schemeClr val="tx1"/>
                  </a:solidFill>
                  <a:effectLst/>
                  <a:latin typeface="Times New Roman" pitchFamily="18" charset="0"/>
                  <a:cs typeface="Arial" pitchFamily="34" charset="0"/>
                </a:rPr>
                <a:t>,0</a:t>
              </a:r>
              <a:r>
                <a:rPr kumimoji="0" lang="en-CA" sz="800" b="0" i="0" u="none" strike="noStrike" cap="none" normalizeH="0" baseline="0" smtClean="0">
                  <a:ln>
                    <a:noFill/>
                  </a:ln>
                  <a:solidFill>
                    <a:schemeClr val="tx1"/>
                  </a:solidFill>
                  <a:effectLst/>
                  <a:latin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25" name="Text Box 305"/>
            <p:cNvSpPr txBox="1">
              <a:spLocks noChangeArrowheads="1"/>
            </p:cNvSpPr>
            <p:nvPr/>
          </p:nvSpPr>
          <p:spPr bwMode="auto">
            <a:xfrm>
              <a:off x="5773761" y="3379776"/>
              <a:ext cx="295275" cy="115887"/>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800" b="0" i="0" u="none" strike="noStrike" cap="none" normalizeH="0" baseline="0" smtClean="0">
                  <a:ln>
                    <a:noFill/>
                  </a:ln>
                  <a:solidFill>
                    <a:schemeClr val="tx1"/>
                  </a:solidFill>
                  <a:effectLst/>
                  <a:latin typeface="Calibri" pitchFamily="34" charset="0"/>
                  <a:cs typeface="Arial" pitchFamily="34" charset="0"/>
                </a:rPr>
                <a:t>dF</a:t>
              </a:r>
              <a:r>
                <a:rPr kumimoji="0" lang="en-CA" sz="800" b="0" i="0" u="none" strike="noStrike" cap="none" normalizeH="0" baseline="-25000" smtClean="0">
                  <a:ln>
                    <a:noFill/>
                  </a:ln>
                  <a:solidFill>
                    <a:schemeClr val="tx1"/>
                  </a:solidFill>
                  <a:effectLst/>
                  <a:latin typeface="Calibri" pitchFamily="34" charset="0"/>
                  <a:cs typeface="Arial" pitchFamily="34" charset="0"/>
                </a:rPr>
                <a:t>1</a:t>
              </a:r>
              <a:r>
                <a:rPr kumimoji="0" lang="en-CA" sz="800" b="0" i="0" u="none" strike="noStrike" cap="none" normalizeH="0" baseline="-25000" smtClean="0">
                  <a:ln>
                    <a:noFill/>
                  </a:ln>
                  <a:solidFill>
                    <a:schemeClr val="tx1"/>
                  </a:solidFill>
                  <a:effectLst/>
                  <a:latin typeface="Times New Roman" pitchFamily="18" charset="0"/>
                  <a:cs typeface="Arial" pitchFamily="34" charset="0"/>
                </a:rPr>
                <a:t>,0</a:t>
              </a:r>
              <a:r>
                <a:rPr kumimoji="0" lang="en-CA" sz="8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3426" name="Text Box 306"/>
          <p:cNvSpPr txBox="1">
            <a:spLocks noChangeArrowheads="1"/>
          </p:cNvSpPr>
          <p:nvPr/>
        </p:nvSpPr>
        <p:spPr bwMode="auto">
          <a:xfrm>
            <a:off x="3810024" y="4573576"/>
            <a:ext cx="1568450" cy="1793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1200" b="0" i="1" u="none" strike="noStrike" cap="none" normalizeH="0" baseline="0" smtClean="0">
                <a:ln>
                  <a:noFill/>
                </a:ln>
                <a:solidFill>
                  <a:schemeClr val="tx1"/>
                </a:solidFill>
                <a:effectLst/>
                <a:latin typeface="Cambria Math" pitchFamily="18" charset="0"/>
                <a:cs typeface="Arial" pitchFamily="34" charset="0"/>
              </a:rPr>
              <a:t>f(t) = at</a:t>
            </a:r>
            <a:r>
              <a:rPr kumimoji="0" lang="en-CA" sz="1200" b="0" i="1" u="none" strike="noStrike" cap="none" normalizeH="0" baseline="30000" smtClean="0">
                <a:ln>
                  <a:noFill/>
                </a:ln>
                <a:solidFill>
                  <a:schemeClr val="tx1"/>
                </a:solidFill>
                <a:effectLst/>
                <a:latin typeface="Cambria Math" pitchFamily="18" charset="0"/>
                <a:cs typeface="Arial" pitchFamily="34" charset="0"/>
              </a:rPr>
              <a:t>3</a:t>
            </a:r>
            <a:r>
              <a:rPr kumimoji="0" lang="en-CA" sz="1200" b="0" i="1" u="none" strike="noStrike" cap="none" normalizeH="0" baseline="0" smtClean="0">
                <a:ln>
                  <a:noFill/>
                </a:ln>
                <a:solidFill>
                  <a:schemeClr val="tx1"/>
                </a:solidFill>
                <a:effectLst/>
                <a:latin typeface="Cambria Math" pitchFamily="18" charset="0"/>
                <a:cs typeface="Arial" pitchFamily="34" charset="0"/>
              </a:rPr>
              <a:t> + bt</a:t>
            </a:r>
            <a:r>
              <a:rPr kumimoji="0" lang="en-CA" sz="1200" b="0" i="1" u="none" strike="noStrike" cap="none" normalizeH="0" baseline="30000" smtClean="0">
                <a:ln>
                  <a:noFill/>
                </a:ln>
                <a:solidFill>
                  <a:schemeClr val="tx1"/>
                </a:solidFill>
                <a:effectLst/>
                <a:latin typeface="Cambria Math" pitchFamily="18" charset="0"/>
                <a:cs typeface="Arial" pitchFamily="34" charset="0"/>
              </a:rPr>
              <a:t>2</a:t>
            </a:r>
            <a:r>
              <a:rPr kumimoji="0" lang="en-CA" sz="1200" b="0" i="1" u="none" strike="noStrike" cap="none" normalizeH="0" baseline="0" smtClean="0">
                <a:ln>
                  <a:noFill/>
                </a:ln>
                <a:solidFill>
                  <a:schemeClr val="tx1"/>
                </a:solidFill>
                <a:effectLst/>
                <a:latin typeface="Cambria Math" pitchFamily="18" charset="0"/>
                <a:cs typeface="Arial" pitchFamily="34" charset="0"/>
              </a:rPr>
              <a:t> +ct +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27" name="AutoShape 307"/>
          <p:cNvSpPr>
            <a:spLocks/>
          </p:cNvSpPr>
          <p:nvPr/>
        </p:nvSpPr>
        <p:spPr bwMode="auto">
          <a:xfrm rot="-2769359">
            <a:off x="3847482" y="2186701"/>
            <a:ext cx="114300" cy="2794000"/>
          </a:xfrm>
          <a:prstGeom prst="leftBrace">
            <a:avLst>
              <a:gd name="adj1" fmla="val 203704"/>
              <a:gd name="adj2" fmla="val 50926"/>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pic>
        <p:nvPicPr>
          <p:cNvPr id="133431" name="Picture 311" descr="C:\Users\David\Pictures\Microsoft Clip Organizer\j0300543.gif"/>
          <p:cNvPicPr>
            <a:picLocks noChangeAspect="1" noChangeArrowheads="1" noCrop="1"/>
          </p:cNvPicPr>
          <p:nvPr/>
        </p:nvPicPr>
        <p:blipFill>
          <a:blip r:embed="rId2"/>
          <a:srcRect/>
          <a:stretch>
            <a:fillRect/>
          </a:stretch>
        </p:blipFill>
        <p:spPr bwMode="auto">
          <a:xfrm>
            <a:off x="3209924" y="5281634"/>
            <a:ext cx="1219200" cy="1219200"/>
          </a:xfrm>
          <a:prstGeom prst="rect">
            <a:avLst/>
          </a:prstGeom>
          <a:noFill/>
        </p:spPr>
      </p:pic>
      <p:sp>
        <p:nvSpPr>
          <p:cNvPr id="323" name="Content Placeholder 2"/>
          <p:cNvSpPr>
            <a:spLocks noGrp="1"/>
          </p:cNvSpPr>
          <p:nvPr>
            <p:ph idx="1"/>
          </p:nvPr>
        </p:nvSpPr>
        <p:spPr>
          <a:xfrm>
            <a:off x="0" y="1428736"/>
            <a:ext cx="2714612" cy="5143535"/>
          </a:xfrm>
        </p:spPr>
        <p:txBody>
          <a:bodyPr>
            <a:noAutofit/>
          </a:bodyPr>
          <a:lstStyle/>
          <a:p>
            <a:r>
              <a:rPr lang="en-CA" sz="1600" dirty="0" smtClean="0"/>
              <a:t>Automatically generates missing info</a:t>
            </a:r>
          </a:p>
          <a:p>
            <a:pPr lvl="1"/>
            <a:r>
              <a:rPr lang="en-CA" sz="1400" dirty="0" smtClean="0"/>
              <a:t>blink</a:t>
            </a:r>
          </a:p>
          <a:p>
            <a:pPr lvl="1"/>
            <a:r>
              <a:rPr lang="en-CA" sz="1400" dirty="0" smtClean="0"/>
              <a:t>Optical blind spot</a:t>
            </a:r>
          </a:p>
          <a:p>
            <a:r>
              <a:rPr lang="en-CA" sz="1600" dirty="0" smtClean="0"/>
              <a:t>Continuous Interaction </a:t>
            </a:r>
          </a:p>
          <a:p>
            <a:pPr lvl="1"/>
            <a:r>
              <a:rPr lang="en-CA" sz="1400" dirty="0" smtClean="0">
                <a:solidFill>
                  <a:srgbClr val="00B050"/>
                </a:solidFill>
              </a:rPr>
              <a:t>Bottom-up</a:t>
            </a:r>
          </a:p>
          <a:p>
            <a:pPr lvl="1"/>
            <a:r>
              <a:rPr lang="en-CA" sz="1400" dirty="0" smtClean="0">
                <a:solidFill>
                  <a:srgbClr val="FF0000"/>
                </a:solidFill>
              </a:rPr>
              <a:t>Top-down</a:t>
            </a:r>
          </a:p>
          <a:p>
            <a:r>
              <a:rPr lang="en-CA" sz="1600" dirty="0" smtClean="0"/>
              <a:t>Incremental Learning of Dynamics</a:t>
            </a:r>
          </a:p>
          <a:p>
            <a:pPr lvl="1"/>
            <a:r>
              <a:rPr lang="en-CA" sz="1400" dirty="0" smtClean="0"/>
              <a:t>Not solution</a:t>
            </a:r>
          </a:p>
          <a:p>
            <a:pPr lvl="1"/>
            <a:r>
              <a:rPr lang="en-CA" sz="1400" dirty="0" smtClean="0"/>
              <a:t>No substance (weights)</a:t>
            </a:r>
          </a:p>
          <a:p>
            <a:pPr lvl="1"/>
            <a:r>
              <a:rPr lang="en-CA" sz="1400" dirty="0" smtClean="0"/>
              <a:t>Adaptive</a:t>
            </a:r>
          </a:p>
          <a:p>
            <a:r>
              <a:rPr lang="en-CA" sz="1600" dirty="0" smtClean="0"/>
              <a:t>Incremental Levels</a:t>
            </a:r>
          </a:p>
          <a:p>
            <a:pPr lvl="1"/>
            <a:r>
              <a:rPr lang="en-CA" sz="1400" dirty="0" smtClean="0"/>
              <a:t>Improve accuracy</a:t>
            </a:r>
          </a:p>
          <a:p>
            <a:r>
              <a:rPr lang="en-CA" sz="1600" dirty="0" smtClean="0"/>
              <a:t>No Delay</a:t>
            </a:r>
          </a:p>
          <a:p>
            <a:pPr lvl="1"/>
            <a:r>
              <a:rPr lang="en-CA" sz="1400" dirty="0" smtClean="0"/>
              <a:t>8 Spreadsheet Columns</a:t>
            </a:r>
          </a:p>
          <a:p>
            <a:r>
              <a:rPr lang="en-CA" sz="1600" dirty="0" smtClean="0">
                <a:solidFill>
                  <a:schemeClr val="accent3">
                    <a:lumMod val="60000"/>
                    <a:lumOff val="40000"/>
                  </a:schemeClr>
                </a:solidFill>
              </a:rPr>
              <a:t>Delay</a:t>
            </a:r>
          </a:p>
          <a:p>
            <a:pPr lvl="1"/>
            <a:r>
              <a:rPr lang="en-CA" sz="1400" dirty="0" smtClean="0"/>
              <a:t>Need Network</a:t>
            </a:r>
          </a:p>
          <a:p>
            <a:pPr lvl="1"/>
            <a:r>
              <a:rPr lang="en-CA" sz="1400" dirty="0" smtClean="0"/>
              <a:t>+</a:t>
            </a:r>
            <a:r>
              <a:rPr lang="en-CA" sz="1400" dirty="0" err="1" smtClean="0">
                <a:hlinkClick r:id="rId3"/>
              </a:rPr>
              <a:t>Efferents</a:t>
            </a:r>
            <a:endParaRPr lang="en-CA" sz="1400" dirty="0" smtClean="0"/>
          </a:p>
          <a:p>
            <a:r>
              <a:rPr lang="en-CA" sz="1600" dirty="0" smtClean="0">
                <a:solidFill>
                  <a:srgbClr val="FFC000"/>
                </a:solidFill>
              </a:rPr>
              <a:t>Far Predictors</a:t>
            </a:r>
          </a:p>
          <a:p>
            <a:pPr lvl="1"/>
            <a:r>
              <a:rPr lang="en-CA" sz="1400" dirty="0" smtClean="0"/>
              <a:t>Not needed</a:t>
            </a: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000" fill="hold"/>
                                        <p:tgtEl>
                                          <p:spTgt spid="324"/>
                                        </p:tgtEl>
                                        <p:attrNameLst>
                                          <p:attrName>ppt_x</p:attrName>
                                        </p:attrNameLst>
                                      </p:cBhvr>
                                      <p:tavLst>
                                        <p:tav tm="0">
                                          <p:val>
                                            <p:strVal val="#ppt_x"/>
                                          </p:val>
                                        </p:tav>
                                        <p:tav tm="100000">
                                          <p:val>
                                            <p:strVal val="#ppt_x"/>
                                          </p:val>
                                        </p:tav>
                                      </p:tavLst>
                                    </p:anim>
                                    <p:anim calcmode="lin" valueType="num">
                                      <p:cBhvr additive="base">
                                        <p:cTn id="8" dur="1000" fill="hold"/>
                                        <p:tgtEl>
                                          <p:spTgt spid="32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3">
                                            <p:txEl>
                                              <p:pRg st="10" end="10"/>
                                            </p:txEl>
                                          </p:spTgt>
                                        </p:tgtEl>
                                        <p:attrNameLst>
                                          <p:attrName>style.visibility</p:attrName>
                                        </p:attrNameLst>
                                      </p:cBhvr>
                                      <p:to>
                                        <p:strVal val="visible"/>
                                      </p:to>
                                    </p:set>
                                    <p:anim calcmode="lin" valueType="num">
                                      <p:cBhvr additive="base">
                                        <p:cTn id="11" dur="500" fill="hold"/>
                                        <p:tgtEl>
                                          <p:spTgt spid="32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3">
                                            <p:txEl>
                                              <p:pRg st="11" end="11"/>
                                            </p:txEl>
                                          </p:spTgt>
                                        </p:tgtEl>
                                        <p:attrNameLst>
                                          <p:attrName>style.visibility</p:attrName>
                                        </p:attrNameLst>
                                      </p:cBhvr>
                                      <p:to>
                                        <p:strVal val="visible"/>
                                      </p:to>
                                    </p:set>
                                    <p:anim calcmode="lin" valueType="num">
                                      <p:cBhvr additive="base">
                                        <p:cTn id="15" dur="500" fill="hold"/>
                                        <p:tgtEl>
                                          <p:spTgt spid="32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21"/>
                                        </p:tgtEl>
                                        <p:attrNameLst>
                                          <p:attrName>style.visibility</p:attrName>
                                        </p:attrNameLst>
                                      </p:cBhvr>
                                      <p:to>
                                        <p:strVal val="visible"/>
                                      </p:to>
                                    </p:set>
                                    <p:anim calcmode="lin" valueType="num">
                                      <p:cBhvr additive="base">
                                        <p:cTn id="21" dur="1000" fill="hold"/>
                                        <p:tgtEl>
                                          <p:spTgt spid="321"/>
                                        </p:tgtEl>
                                        <p:attrNameLst>
                                          <p:attrName>ppt_x</p:attrName>
                                        </p:attrNameLst>
                                      </p:cBhvr>
                                      <p:tavLst>
                                        <p:tav tm="0">
                                          <p:val>
                                            <p:strVal val="1+#ppt_w/2"/>
                                          </p:val>
                                        </p:tav>
                                        <p:tav tm="100000">
                                          <p:val>
                                            <p:strVal val="#ppt_x"/>
                                          </p:val>
                                        </p:tav>
                                      </p:tavLst>
                                    </p:anim>
                                    <p:anim calcmode="lin" valueType="num">
                                      <p:cBhvr additive="base">
                                        <p:cTn id="22" dur="1000" fill="hold"/>
                                        <p:tgtEl>
                                          <p:spTgt spid="321"/>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3">
                                            <p:txEl>
                                              <p:pRg st="14" end="14"/>
                                            </p:txEl>
                                          </p:spTgt>
                                        </p:tgtEl>
                                        <p:attrNameLst>
                                          <p:attrName>style.visibility</p:attrName>
                                        </p:attrNameLst>
                                      </p:cBhvr>
                                      <p:to>
                                        <p:strVal val="visible"/>
                                      </p:to>
                                    </p:set>
                                    <p:anim calcmode="lin" valueType="num">
                                      <p:cBhvr additive="base">
                                        <p:cTn id="25" dur="500" fill="hold"/>
                                        <p:tgtEl>
                                          <p:spTgt spid="323">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
                                            <p:txEl>
                                              <p:pRg st="14" end="1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3">
                                            <p:txEl>
                                              <p:pRg st="15" end="15"/>
                                            </p:txEl>
                                          </p:spTgt>
                                        </p:tgtEl>
                                        <p:attrNameLst>
                                          <p:attrName>style.visibility</p:attrName>
                                        </p:attrNameLst>
                                      </p:cBhvr>
                                      <p:to>
                                        <p:strVal val="visible"/>
                                      </p:to>
                                    </p:set>
                                    <p:anim calcmode="lin" valueType="num">
                                      <p:cBhvr additive="base">
                                        <p:cTn id="29" dur="500" fill="hold"/>
                                        <p:tgtEl>
                                          <p:spTgt spid="323">
                                            <p:txEl>
                                              <p:pRg st="15" end="1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3">
                                            <p:txEl>
                                              <p:pRg st="15" end="1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3">
                                            <p:txEl>
                                              <p:pRg st="16" end="16"/>
                                            </p:txEl>
                                          </p:spTgt>
                                        </p:tgtEl>
                                        <p:attrNameLst>
                                          <p:attrName>style.visibility</p:attrName>
                                        </p:attrNameLst>
                                      </p:cBhvr>
                                      <p:to>
                                        <p:strVal val="visible"/>
                                      </p:to>
                                    </p:set>
                                    <p:anim calcmode="lin" valueType="num">
                                      <p:cBhvr additive="base">
                                        <p:cTn id="33" dur="500" fill="hold"/>
                                        <p:tgtEl>
                                          <p:spTgt spid="323">
                                            <p:txEl>
                                              <p:pRg st="16" end="1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22"/>
                                        </p:tgtEl>
                                        <p:attrNameLst>
                                          <p:attrName>style.visibility</p:attrName>
                                        </p:attrNameLst>
                                      </p:cBhvr>
                                      <p:to>
                                        <p:strVal val="visible"/>
                                      </p:to>
                                    </p:set>
                                    <p:animEffect transition="in" filter="dissolve">
                                      <p:cBhvr>
                                        <p:cTn id="39" dur="1000"/>
                                        <p:tgtEl>
                                          <p:spTgt spid="322"/>
                                        </p:tgtEl>
                                      </p:cBhvr>
                                    </p:animEffect>
                                  </p:childTnLst>
                                </p:cTn>
                              </p:par>
                              <p:par>
                                <p:cTn id="40" presetID="2" presetClass="entr" presetSubtype="4" fill="hold" nodeType="withEffect">
                                  <p:stCondLst>
                                    <p:cond delay="0"/>
                                  </p:stCondLst>
                                  <p:childTnLst>
                                    <p:set>
                                      <p:cBhvr>
                                        <p:cTn id="41" dur="1" fill="hold">
                                          <p:stCondLst>
                                            <p:cond delay="0"/>
                                          </p:stCondLst>
                                        </p:cTn>
                                        <p:tgtEl>
                                          <p:spTgt spid="323">
                                            <p:txEl>
                                              <p:pRg st="17" end="17"/>
                                            </p:txEl>
                                          </p:spTgt>
                                        </p:tgtEl>
                                        <p:attrNameLst>
                                          <p:attrName>style.visibility</p:attrName>
                                        </p:attrNameLst>
                                      </p:cBhvr>
                                      <p:to>
                                        <p:strVal val="visible"/>
                                      </p:to>
                                    </p:set>
                                    <p:anim calcmode="lin" valueType="num">
                                      <p:cBhvr additive="base">
                                        <p:cTn id="42" dur="500" fill="hold"/>
                                        <p:tgtEl>
                                          <p:spTgt spid="323">
                                            <p:txEl>
                                              <p:pRg st="17" end="1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3">
                                            <p:txEl>
                                              <p:pRg st="17" end="1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23">
                                            <p:txEl>
                                              <p:pRg st="18" end="18"/>
                                            </p:txEl>
                                          </p:spTgt>
                                        </p:tgtEl>
                                        <p:attrNameLst>
                                          <p:attrName>style.visibility</p:attrName>
                                        </p:attrNameLst>
                                      </p:cBhvr>
                                      <p:to>
                                        <p:strVal val="visible"/>
                                      </p:to>
                                    </p:set>
                                    <p:anim calcmode="lin" valueType="num">
                                      <p:cBhvr additive="base">
                                        <p:cTn id="46" dur="500" fill="hold"/>
                                        <p:tgtEl>
                                          <p:spTgt spid="323">
                                            <p:txEl>
                                              <p:pRg st="18" end="1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2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ym typeface="Wingdings" pitchFamily="2" charset="2"/>
              </a:rPr>
              <a:t>Philosophy  Science</a:t>
            </a:r>
            <a:endParaRPr lang="en-CA" dirty="0"/>
          </a:p>
        </p:txBody>
      </p:sp>
      <p:sp>
        <p:nvSpPr>
          <p:cNvPr id="3" name="Content Placeholder 2"/>
          <p:cNvSpPr>
            <a:spLocks noGrp="1"/>
          </p:cNvSpPr>
          <p:nvPr>
            <p:ph idx="1"/>
          </p:nvPr>
        </p:nvSpPr>
        <p:spPr>
          <a:xfrm>
            <a:off x="6357950" y="3286124"/>
            <a:ext cx="2786050" cy="3286148"/>
          </a:xfrm>
        </p:spPr>
        <p:txBody>
          <a:bodyPr>
            <a:normAutofit/>
          </a:bodyPr>
          <a:lstStyle/>
          <a:p>
            <a:endParaRPr lang="en-CA" dirty="0" smtClean="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51</a:t>
            </a:fld>
            <a:endParaRPr lang="en-CA" dirty="0"/>
          </a:p>
        </p:txBody>
      </p:sp>
      <p:sp>
        <p:nvSpPr>
          <p:cNvPr id="8" name="Isosceles Triangle 7"/>
          <p:cNvSpPr/>
          <p:nvPr/>
        </p:nvSpPr>
        <p:spPr>
          <a:xfrm flipV="1">
            <a:off x="1500166" y="1785926"/>
            <a:ext cx="6143668" cy="4286280"/>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Isosceles Triangle 15"/>
          <p:cNvSpPr>
            <a:spLocks noChangeAspect="1"/>
          </p:cNvSpPr>
          <p:nvPr/>
        </p:nvSpPr>
        <p:spPr>
          <a:xfrm rot="10800000">
            <a:off x="3837742" y="4976098"/>
            <a:ext cx="1571636" cy="1076229"/>
          </a:xfrm>
          <a:prstGeom prst="triangle">
            <a:avLst>
              <a:gd name="adj" fmla="val 50747"/>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rmAutofit/>
            <a:scene3d>
              <a:camera prst="orthographicFront">
                <a:rot lat="0" lon="0" rev="10800000"/>
              </a:camera>
              <a:lightRig rig="threePt" dir="t"/>
            </a:scene3d>
          </a:bodyPr>
          <a:lstStyle/>
          <a:p>
            <a:pPr algn="ctr"/>
            <a:r>
              <a:rPr lang="en-CA" dirty="0" smtClean="0">
                <a:solidFill>
                  <a:srgbClr val="FF0000"/>
                </a:solidFill>
              </a:rPr>
              <a:t>Metaphysics</a:t>
            </a:r>
            <a:br>
              <a:rPr lang="en-CA" dirty="0" smtClean="0">
                <a:solidFill>
                  <a:srgbClr val="FF0000"/>
                </a:solidFill>
              </a:rPr>
            </a:br>
            <a:r>
              <a:rPr lang="en-CA" sz="1200" dirty="0" smtClean="0">
                <a:solidFill>
                  <a:srgbClr val="FF0000"/>
                </a:solidFill>
              </a:rPr>
              <a:t>&amp; Ontology</a:t>
            </a:r>
            <a:endParaRPr lang="en-CA" dirty="0">
              <a:solidFill>
                <a:srgbClr val="FF0000"/>
              </a:solidFill>
            </a:endParaRPr>
          </a:p>
        </p:txBody>
      </p:sp>
      <p:sp>
        <p:nvSpPr>
          <p:cNvPr id="21" name="TextBox 20"/>
          <p:cNvSpPr txBox="1"/>
          <p:nvPr/>
        </p:nvSpPr>
        <p:spPr>
          <a:xfrm>
            <a:off x="4786314" y="4357694"/>
            <a:ext cx="1500198" cy="369332"/>
          </a:xfrm>
          <a:prstGeom prst="rect">
            <a:avLst/>
          </a:prstGeom>
          <a:noFill/>
        </p:spPr>
        <p:txBody>
          <a:bodyPr wrap="square" rtlCol="0">
            <a:spAutoFit/>
          </a:bodyPr>
          <a:lstStyle/>
          <a:p>
            <a:r>
              <a:rPr lang="en-CA" dirty="0" smtClean="0"/>
              <a:t>Physics</a:t>
            </a:r>
            <a:endParaRPr lang="en-CA" dirty="0"/>
          </a:p>
        </p:txBody>
      </p:sp>
      <p:sp>
        <p:nvSpPr>
          <p:cNvPr id="22" name="TextBox 21"/>
          <p:cNvSpPr txBox="1"/>
          <p:nvPr/>
        </p:nvSpPr>
        <p:spPr>
          <a:xfrm>
            <a:off x="4786314" y="3774048"/>
            <a:ext cx="1500198" cy="369332"/>
          </a:xfrm>
          <a:prstGeom prst="rect">
            <a:avLst/>
          </a:prstGeom>
          <a:noFill/>
        </p:spPr>
        <p:txBody>
          <a:bodyPr wrap="square" rtlCol="0">
            <a:spAutoFit/>
          </a:bodyPr>
          <a:lstStyle/>
          <a:p>
            <a:r>
              <a:rPr lang="en-CA" dirty="0" smtClean="0"/>
              <a:t>Biology</a:t>
            </a:r>
            <a:endParaRPr lang="en-CA" dirty="0"/>
          </a:p>
        </p:txBody>
      </p:sp>
      <p:sp>
        <p:nvSpPr>
          <p:cNvPr id="27" name="TextBox 26"/>
          <p:cNvSpPr txBox="1"/>
          <p:nvPr/>
        </p:nvSpPr>
        <p:spPr>
          <a:xfrm>
            <a:off x="2357422" y="1785926"/>
            <a:ext cx="1500198" cy="369332"/>
          </a:xfrm>
          <a:prstGeom prst="rect">
            <a:avLst/>
          </a:prstGeom>
          <a:noFill/>
        </p:spPr>
        <p:txBody>
          <a:bodyPr wrap="square" rtlCol="0">
            <a:spAutoFit/>
          </a:bodyPr>
          <a:lstStyle/>
          <a:p>
            <a:r>
              <a:rPr lang="en-CA" dirty="0" smtClean="0"/>
              <a:t>Rational</a:t>
            </a:r>
            <a:endParaRPr lang="en-CA" dirty="0"/>
          </a:p>
        </p:txBody>
      </p:sp>
      <p:sp>
        <p:nvSpPr>
          <p:cNvPr id="28" name="TextBox 27"/>
          <p:cNvSpPr txBox="1"/>
          <p:nvPr/>
        </p:nvSpPr>
        <p:spPr>
          <a:xfrm>
            <a:off x="5000628" y="1785926"/>
            <a:ext cx="2286016" cy="369332"/>
          </a:xfrm>
          <a:prstGeom prst="rect">
            <a:avLst/>
          </a:prstGeom>
          <a:noFill/>
        </p:spPr>
        <p:txBody>
          <a:bodyPr wrap="square" rtlCol="0">
            <a:spAutoFit/>
          </a:bodyPr>
          <a:lstStyle/>
          <a:p>
            <a:r>
              <a:rPr lang="en-CA" dirty="0" smtClean="0"/>
              <a:t>Empirical</a:t>
            </a:r>
            <a:endParaRPr lang="en-CA" sz="1200" dirty="0"/>
          </a:p>
        </p:txBody>
      </p:sp>
      <p:sp>
        <p:nvSpPr>
          <p:cNvPr id="29" name="TextBox 28"/>
          <p:cNvSpPr txBox="1"/>
          <p:nvPr/>
        </p:nvSpPr>
        <p:spPr>
          <a:xfrm>
            <a:off x="2428860" y="1428736"/>
            <a:ext cx="1500198" cy="369332"/>
          </a:xfrm>
          <a:prstGeom prst="rect">
            <a:avLst/>
          </a:prstGeom>
          <a:noFill/>
        </p:spPr>
        <p:txBody>
          <a:bodyPr wrap="square" rtlCol="0">
            <a:spAutoFit/>
          </a:bodyPr>
          <a:lstStyle/>
          <a:p>
            <a:r>
              <a:rPr lang="en-CA" dirty="0" smtClean="0"/>
              <a:t>Philosophy</a:t>
            </a:r>
            <a:endParaRPr lang="en-CA" dirty="0"/>
          </a:p>
        </p:txBody>
      </p:sp>
      <p:sp>
        <p:nvSpPr>
          <p:cNvPr id="30" name="TextBox 29"/>
          <p:cNvSpPr txBox="1"/>
          <p:nvPr/>
        </p:nvSpPr>
        <p:spPr>
          <a:xfrm>
            <a:off x="5357818" y="1428736"/>
            <a:ext cx="1500198" cy="369332"/>
          </a:xfrm>
          <a:prstGeom prst="rect">
            <a:avLst/>
          </a:prstGeom>
          <a:noFill/>
        </p:spPr>
        <p:txBody>
          <a:bodyPr wrap="square" rtlCol="0">
            <a:spAutoFit/>
          </a:bodyPr>
          <a:lstStyle/>
          <a:p>
            <a:r>
              <a:rPr lang="en-CA" dirty="0" smtClean="0"/>
              <a:t>Science</a:t>
            </a:r>
            <a:endParaRPr lang="en-CA" dirty="0"/>
          </a:p>
        </p:txBody>
      </p:sp>
      <p:sp>
        <p:nvSpPr>
          <p:cNvPr id="32" name="Curved Left Arrow 31"/>
          <p:cNvSpPr/>
          <p:nvPr/>
        </p:nvSpPr>
        <p:spPr>
          <a:xfrm rot="2254390">
            <a:off x="7125006" y="2192720"/>
            <a:ext cx="785818" cy="11430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5" name="Circular Arrow 34"/>
          <p:cNvSpPr/>
          <p:nvPr/>
        </p:nvSpPr>
        <p:spPr>
          <a:xfrm rot="19774935" flipV="1">
            <a:off x="1098453" y="1857129"/>
            <a:ext cx="1160615" cy="1832826"/>
          </a:xfrm>
          <a:prstGeom prst="circularArrow">
            <a:avLst>
              <a:gd name="adj1" fmla="val 12500"/>
              <a:gd name="adj2" fmla="val 1105975"/>
              <a:gd name="adj3" fmla="val 20457681"/>
              <a:gd name="adj4" fmla="val 3011744"/>
              <a:gd name="adj5" fmla="val 16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Right Arrow 37"/>
          <p:cNvSpPr/>
          <p:nvPr/>
        </p:nvSpPr>
        <p:spPr>
          <a:xfrm>
            <a:off x="3714744" y="2500306"/>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flipH="1">
            <a:off x="3714744" y="3000372"/>
            <a:ext cx="171451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p:nvPr/>
        </p:nvCxnSpPr>
        <p:spPr>
          <a:xfrm>
            <a:off x="3286116" y="4286256"/>
            <a:ext cx="257176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86050" y="3571876"/>
            <a:ext cx="3571900"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86248" y="1815743"/>
            <a:ext cx="57150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t" anchorCtr="0"/>
          <a:lstStyle/>
          <a:p>
            <a:pPr algn="r"/>
            <a:r>
              <a:rPr lang="en-CA" dirty="0" smtClean="0"/>
              <a:t>Formal </a:t>
            </a:r>
            <a:br>
              <a:rPr lang="en-CA" dirty="0" smtClean="0"/>
            </a:br>
            <a:r>
              <a:rPr lang="en-CA" dirty="0" smtClean="0"/>
              <a:t>(Mathematics, Computing)</a:t>
            </a:r>
            <a:endParaRPr lang="en-CA" dirty="0"/>
          </a:p>
        </p:txBody>
      </p:sp>
      <p:sp>
        <p:nvSpPr>
          <p:cNvPr id="23" name="TextBox 22"/>
          <p:cNvSpPr txBox="1"/>
          <p:nvPr/>
        </p:nvSpPr>
        <p:spPr>
          <a:xfrm>
            <a:off x="3857620" y="2214554"/>
            <a:ext cx="2428892" cy="369332"/>
          </a:xfrm>
          <a:prstGeom prst="rect">
            <a:avLst/>
          </a:prstGeom>
          <a:noFill/>
        </p:spPr>
        <p:txBody>
          <a:bodyPr wrap="square" rtlCol="0">
            <a:spAutoFit/>
          </a:bodyPr>
          <a:lstStyle/>
          <a:p>
            <a:r>
              <a:rPr lang="en-CA" dirty="0" smtClean="0">
                <a:solidFill>
                  <a:srgbClr val="FF0000"/>
                </a:solidFill>
              </a:rPr>
              <a:t>Cognitive Science </a:t>
            </a:r>
            <a:r>
              <a:rPr lang="en-CA" dirty="0" smtClean="0">
                <a:solidFill>
                  <a:srgbClr val="FF0000"/>
                </a:solidFill>
                <a:sym typeface="Wingdings" pitchFamily="2" charset="2"/>
              </a:rPr>
              <a:t></a:t>
            </a:r>
            <a:endParaRPr lang="en-CA" dirty="0">
              <a:solidFill>
                <a:srgbClr val="FF0000"/>
              </a:solidFill>
            </a:endParaRPr>
          </a:p>
        </p:txBody>
      </p:sp>
      <p:pic>
        <p:nvPicPr>
          <p:cNvPr id="24" name="Picture 10"/>
          <p:cNvPicPr>
            <a:picLocks noChangeAspect="1" noChangeArrowheads="1"/>
          </p:cNvPicPr>
          <p:nvPr/>
        </p:nvPicPr>
        <p:blipFill>
          <a:blip r:embed="rId3"/>
          <a:srcRect/>
          <a:stretch>
            <a:fillRect/>
          </a:stretch>
        </p:blipFill>
        <p:spPr bwMode="auto">
          <a:xfrm>
            <a:off x="4357686" y="5929330"/>
            <a:ext cx="573587" cy="6762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155448"/>
            <a:ext cx="8229600" cy="1252728"/>
          </a:xfrm>
        </p:spPr>
        <p:txBody>
          <a:bodyPr>
            <a:normAutofit fontScale="90000"/>
          </a:bodyPr>
          <a:lstStyle/>
          <a:p>
            <a:r>
              <a:rPr lang="en-CA" dirty="0" smtClean="0"/>
              <a:t>What can Philosophy do for You?</a:t>
            </a:r>
            <a:br>
              <a:rPr lang="en-CA" dirty="0" smtClean="0"/>
            </a:br>
            <a:r>
              <a:rPr lang="en-CA" dirty="0" smtClean="0"/>
              <a:t>Short Term</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solidFill>
                  <a:srgbClr val="FF0000"/>
                </a:solidFill>
              </a:rPr>
              <a:t>Cognitive Science is in Anarchy</a:t>
            </a:r>
          </a:p>
          <a:p>
            <a:pPr lvl="1"/>
            <a:r>
              <a:rPr lang="en-CA" dirty="0" smtClean="0">
                <a:solidFill>
                  <a:srgbClr val="FF0000"/>
                </a:solidFill>
              </a:rPr>
              <a:t>An example of runaway empiricism without a paradigm</a:t>
            </a:r>
          </a:p>
          <a:p>
            <a:pPr lvl="2"/>
            <a:r>
              <a:rPr lang="en-CA" dirty="0" smtClean="0">
                <a:solidFill>
                  <a:srgbClr val="FF0000"/>
                </a:solidFill>
              </a:rPr>
              <a:t>What happens when a baby is born premature with no one to guide</a:t>
            </a:r>
          </a:p>
          <a:p>
            <a:pPr lvl="2"/>
            <a:r>
              <a:rPr lang="en-CA" dirty="0" smtClean="0">
                <a:solidFill>
                  <a:srgbClr val="FF0000"/>
                </a:solidFill>
              </a:rPr>
              <a:t>In panic mode thrashing everywhere</a:t>
            </a:r>
          </a:p>
          <a:p>
            <a:pPr lvl="1"/>
            <a:r>
              <a:rPr lang="en-CA" dirty="0" smtClean="0">
                <a:solidFill>
                  <a:srgbClr val="FF0000"/>
                </a:solidFill>
              </a:rPr>
              <a:t>Newell himself suggested that the normal means of science may not suffice and that unification, although required, is a fantasy</a:t>
            </a:r>
          </a:p>
          <a:p>
            <a:pPr lvl="1"/>
            <a:r>
              <a:rPr lang="en-CA" dirty="0" smtClean="0">
                <a:solidFill>
                  <a:srgbClr val="FF0000"/>
                </a:solidFill>
              </a:rPr>
              <a:t>There are too many detailed and quantitative theories of incompatible and inconsequential surface features to make unification possible or </a:t>
            </a:r>
            <a:r>
              <a:rPr lang="en-CA" b="1" dirty="0" smtClean="0">
                <a:solidFill>
                  <a:srgbClr val="FF0000"/>
                </a:solidFill>
              </a:rPr>
              <a:t>desirable</a:t>
            </a:r>
          </a:p>
          <a:p>
            <a:pPr lvl="1"/>
            <a:r>
              <a:rPr lang="en-CA" dirty="0" smtClean="0">
                <a:solidFill>
                  <a:srgbClr val="00B050"/>
                </a:solidFill>
              </a:rPr>
              <a:t>Process metaphysics/philosophy can minimize this increase in entropy/anarchy/disorder now</a:t>
            </a:r>
          </a:p>
          <a:p>
            <a:r>
              <a:rPr lang="en-CA" dirty="0" smtClean="0"/>
              <a:t>Normally, a mother would scold such a child, but philosophy does not speak the same tongue and the child will not listen</a:t>
            </a:r>
          </a:p>
          <a:p>
            <a:pPr lvl="1"/>
            <a:r>
              <a:rPr lang="en-CA" dirty="0" smtClean="0"/>
              <a:t>Short term: Philosophy must make itself immediately relevant to and listened by cognitive science</a:t>
            </a:r>
          </a:p>
          <a:p>
            <a:pPr lvl="2"/>
            <a:r>
              <a:rPr lang="en-CA" dirty="0" smtClean="0"/>
              <a:t>Simplify, do not </a:t>
            </a:r>
            <a:r>
              <a:rPr lang="en-CA" dirty="0" err="1" smtClean="0"/>
              <a:t>complexify</a:t>
            </a:r>
            <a:r>
              <a:rPr lang="en-CA" dirty="0" smtClean="0"/>
              <a:t> (we are in birthing mode)</a:t>
            </a:r>
          </a:p>
          <a:p>
            <a:pPr lvl="1"/>
            <a:r>
              <a:rPr lang="en-CA" dirty="0" smtClean="0">
                <a:solidFill>
                  <a:srgbClr val="00B050"/>
                </a:solidFill>
              </a:rPr>
              <a:t>Process philosophy will help obliterate numerous dichotomies</a:t>
            </a:r>
          </a:p>
          <a:p>
            <a:pPr lvl="1"/>
            <a:r>
              <a:rPr lang="en-CA" dirty="0" smtClean="0"/>
              <a:t>Pay attention to your mother</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52</a:t>
            </a:fld>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can Philosophy do for You?</a:t>
            </a:r>
            <a:br>
              <a:rPr lang="en-CA" dirty="0" smtClean="0"/>
            </a:br>
            <a:r>
              <a:rPr lang="en-CA" dirty="0" smtClean="0"/>
              <a:t>Long Term</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Philosophy of Cognition can more readily unify</a:t>
            </a:r>
          </a:p>
          <a:p>
            <a:pPr lvl="1"/>
            <a:r>
              <a:rPr lang="en-CA" dirty="0" smtClean="0"/>
              <a:t>Simpler, because it is at a qualitative level</a:t>
            </a:r>
          </a:p>
          <a:p>
            <a:pPr lvl="1"/>
            <a:r>
              <a:rPr lang="en-CA" dirty="0" smtClean="0"/>
              <a:t>Does require process philosophy</a:t>
            </a:r>
          </a:p>
          <a:p>
            <a:pPr lvl="1"/>
            <a:r>
              <a:rPr lang="en-CA" dirty="0" smtClean="0"/>
              <a:t>Does require computation tools for philosophy</a:t>
            </a:r>
          </a:p>
          <a:p>
            <a:pPr lvl="1"/>
            <a:r>
              <a:rPr lang="en-CA" dirty="0" smtClean="0"/>
              <a:t>Produces a qualitative unified cognitive architecture – the paradigm shift</a:t>
            </a:r>
          </a:p>
          <a:p>
            <a:r>
              <a:rPr lang="en-CA" dirty="0" smtClean="0">
                <a:solidFill>
                  <a:srgbClr val="00B050"/>
                </a:solidFill>
              </a:rPr>
              <a:t>At this point, Cognitive Science can be reborn and start reducing the intangible</a:t>
            </a:r>
          </a:p>
          <a:p>
            <a:pPr lvl="1"/>
            <a:r>
              <a:rPr lang="en-CA" dirty="0" smtClean="0">
                <a:solidFill>
                  <a:srgbClr val="00B050"/>
                </a:solidFill>
              </a:rPr>
              <a:t>All hypotheses need to be recast (or start over again)</a:t>
            </a:r>
          </a:p>
          <a:p>
            <a:pPr lvl="1"/>
            <a:r>
              <a:rPr lang="en-CA" dirty="0" smtClean="0">
                <a:solidFill>
                  <a:srgbClr val="00B050"/>
                </a:solidFill>
              </a:rPr>
              <a:t>This will be iterative</a:t>
            </a:r>
          </a:p>
          <a:p>
            <a:pPr lvl="2"/>
            <a:r>
              <a:rPr lang="en-CA" dirty="0" smtClean="0">
                <a:solidFill>
                  <a:srgbClr val="00B050"/>
                </a:solidFill>
              </a:rPr>
              <a:t>A much reduced philosophy of cognition will speak the same tongue as Cognitive Science</a:t>
            </a:r>
          </a:p>
          <a:p>
            <a:pPr lvl="2"/>
            <a:r>
              <a:rPr lang="en-CA" dirty="0" smtClean="0">
                <a:solidFill>
                  <a:srgbClr val="00B050"/>
                </a:solidFill>
              </a:rPr>
              <a:t>Will work for/with cognitive science, rather than being internally focused</a:t>
            </a:r>
          </a:p>
          <a:p>
            <a:r>
              <a:rPr lang="en-CA" dirty="0" smtClean="0">
                <a:solidFill>
                  <a:srgbClr val="00B050"/>
                </a:solidFill>
              </a:rPr>
              <a:t>A  qualitative computational Cognitive Architecture can be quantitatively extended</a:t>
            </a:r>
          </a:p>
          <a:p>
            <a:pPr lvl="1"/>
            <a:endParaRPr lang="en-CA" dirty="0" smtClean="0"/>
          </a:p>
          <a:p>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53</a:t>
            </a:fld>
            <a:endParaRPr lang="en-C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Status of Cognitive Science</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Make no mistake. Today, Cognitive Science is nothing more than speculative philosophy</a:t>
            </a:r>
          </a:p>
          <a:p>
            <a:pPr lvl="1"/>
            <a:r>
              <a:rPr lang="en-CA" dirty="0" smtClean="0"/>
              <a:t>It is has not been born in practice</a:t>
            </a:r>
          </a:p>
          <a:p>
            <a:pPr lvl="1"/>
            <a:r>
              <a:rPr lang="en-CA" dirty="0" smtClean="0"/>
              <a:t>It is interdisciplinary in terms of</a:t>
            </a:r>
          </a:p>
          <a:p>
            <a:pPr lvl="2"/>
            <a:r>
              <a:rPr lang="en-CA" dirty="0" smtClean="0"/>
              <a:t>Knowing who the players are</a:t>
            </a:r>
          </a:p>
          <a:p>
            <a:pPr lvl="2"/>
            <a:r>
              <a:rPr lang="en-CA" dirty="0" smtClean="0"/>
              <a:t>Superficially understanding their language</a:t>
            </a:r>
          </a:p>
          <a:p>
            <a:pPr lvl="2"/>
            <a:r>
              <a:rPr lang="en-CA" dirty="0" smtClean="0"/>
              <a:t>Still in the forming stage of group dynamics</a:t>
            </a:r>
          </a:p>
          <a:p>
            <a:pPr lvl="1"/>
            <a:r>
              <a:rPr lang="en-CA" dirty="0" smtClean="0"/>
              <a:t>But not in having a common language – the paradigm shift</a:t>
            </a:r>
          </a:p>
          <a:p>
            <a:pPr lvl="2"/>
            <a:r>
              <a:rPr lang="en-CA" dirty="0" smtClean="0"/>
              <a:t>Need to storm, norm and finally perform</a:t>
            </a:r>
          </a:p>
          <a:p>
            <a:pPr lvl="1"/>
            <a:r>
              <a:rPr lang="en-CA" dirty="0" smtClean="0"/>
              <a:t>Work closely with philosophy</a:t>
            </a:r>
          </a:p>
          <a:p>
            <a:pPr lvl="1"/>
            <a:r>
              <a:rPr lang="en-CA" dirty="0" smtClean="0"/>
              <a:t>Yes, all Cognitive Science products will feed into qualitative models so no need to suddenly terminate your work</a:t>
            </a:r>
          </a:p>
          <a:p>
            <a:pPr lvl="2"/>
            <a:r>
              <a:rPr lang="en-CA" dirty="0" smtClean="0"/>
              <a:t>Do try to direct your work to higher, qualitative concerns, rather than deep technical divides.</a:t>
            </a:r>
          </a:p>
          <a:p>
            <a:pPr lvl="3"/>
            <a:r>
              <a:rPr lang="en-CA" dirty="0" smtClean="0"/>
              <a:t>Start philosophizing – you might come to like it </a:t>
            </a:r>
            <a:r>
              <a:rPr lang="en-CA" dirty="0" smtClean="0">
                <a:sym typeface="Wingdings" pitchFamily="2" charset="2"/>
              </a:rPr>
              <a:t></a:t>
            </a:r>
            <a:endParaRPr lang="en-CA" dirty="0" smtClean="0"/>
          </a:p>
          <a:p>
            <a:pPr lvl="2"/>
            <a:r>
              <a:rPr lang="en-CA" dirty="0" smtClean="0"/>
              <a:t>It will help to have a unification eye now</a:t>
            </a:r>
          </a:p>
          <a:p>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54</a:t>
            </a:fld>
            <a:endParaRPr lang="en-C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Conclusion - </a:t>
            </a:r>
            <a:br>
              <a:rPr lang="en-CA" dirty="0" smtClean="0"/>
            </a:br>
            <a:r>
              <a:rPr lang="en-CA" sz="4000" dirty="0" smtClean="0"/>
              <a:t>From a Cognitive Science Perspective</a:t>
            </a:r>
            <a:endParaRPr lang="en-CA" sz="4000" dirty="0"/>
          </a:p>
        </p:txBody>
      </p:sp>
      <p:sp>
        <p:nvSpPr>
          <p:cNvPr id="3" name="Content Placeholder 2"/>
          <p:cNvSpPr>
            <a:spLocks noGrp="1"/>
          </p:cNvSpPr>
          <p:nvPr>
            <p:ph idx="1"/>
          </p:nvPr>
        </p:nvSpPr>
        <p:spPr>
          <a:xfrm>
            <a:off x="0" y="1428736"/>
            <a:ext cx="9144000" cy="5143535"/>
          </a:xfrm>
        </p:spPr>
        <p:txBody>
          <a:bodyPr>
            <a:normAutofit fontScale="70000" lnSpcReduction="20000"/>
          </a:bodyPr>
          <a:lstStyle/>
          <a:p>
            <a:r>
              <a:rPr lang="en-CA" dirty="0" smtClean="0"/>
              <a:t>We are a special science because</a:t>
            </a:r>
          </a:p>
          <a:p>
            <a:pPr lvl="1"/>
            <a:r>
              <a:rPr lang="en-CA" dirty="0" smtClean="0"/>
              <a:t>We are premature and must be reborn</a:t>
            </a:r>
          </a:p>
          <a:p>
            <a:pPr lvl="1"/>
            <a:r>
              <a:rPr lang="en-CA" dirty="0" smtClean="0"/>
              <a:t>We come late in the game, and mother has forgotten how to give birth</a:t>
            </a:r>
          </a:p>
          <a:p>
            <a:pPr lvl="2"/>
            <a:r>
              <a:rPr lang="en-CA" dirty="0" smtClean="0"/>
              <a:t>She is now too used to scolding our sisters and arguing with dad</a:t>
            </a:r>
          </a:p>
          <a:p>
            <a:pPr lvl="1"/>
            <a:r>
              <a:rPr lang="en-CA" dirty="0" smtClean="0"/>
              <a:t>We try to reduce the intangible – it has never been done before</a:t>
            </a:r>
          </a:p>
          <a:p>
            <a:pPr lvl="2"/>
            <a:r>
              <a:rPr lang="en-CA" dirty="0" smtClean="0"/>
              <a:t>Must ask mom for help</a:t>
            </a:r>
          </a:p>
          <a:p>
            <a:r>
              <a:rPr lang="en-CA" dirty="0" smtClean="0"/>
              <a:t>Philosophy is important because we all practice it</a:t>
            </a:r>
          </a:p>
          <a:p>
            <a:pPr lvl="1"/>
            <a:r>
              <a:rPr lang="en-CA" dirty="0" smtClean="0"/>
              <a:t>Let’s learn to do it well</a:t>
            </a:r>
          </a:p>
          <a:p>
            <a:r>
              <a:rPr lang="en-CA" dirty="0" smtClean="0"/>
              <a:t>Philosophy must simplify so we can understand mom</a:t>
            </a:r>
          </a:p>
          <a:p>
            <a:pPr lvl="1"/>
            <a:r>
              <a:rPr lang="en-CA" dirty="0" smtClean="0"/>
              <a:t>We need our own baby-talk</a:t>
            </a:r>
          </a:p>
          <a:p>
            <a:r>
              <a:rPr lang="en-CA" dirty="0" smtClean="0"/>
              <a:t>Philosophy must qualitatively unify to birth us in practice</a:t>
            </a:r>
          </a:p>
          <a:p>
            <a:r>
              <a:rPr lang="en-CA" dirty="0" smtClean="0"/>
              <a:t>As adults, we must jointly iterate the qualitative to the quantitative</a:t>
            </a:r>
          </a:p>
          <a:p>
            <a:pPr lvl="1"/>
            <a:r>
              <a:rPr lang="en-CA" dirty="0" smtClean="0"/>
              <a:t>With mutual respect and understanding</a:t>
            </a:r>
          </a:p>
          <a:p>
            <a:r>
              <a:rPr lang="en-CA" dirty="0" smtClean="0"/>
              <a:t>We must not forget our elder sister Physics</a:t>
            </a:r>
          </a:p>
          <a:p>
            <a:pPr lvl="1">
              <a:tabLst>
                <a:tab pos="3683000" algn="l"/>
              </a:tabLst>
            </a:pPr>
            <a:r>
              <a:rPr lang="en-CA" dirty="0" smtClean="0"/>
              <a:t>All roads lead through the process metaphysics she has pioneered</a:t>
            </a:r>
          </a:p>
          <a:p>
            <a:pPr lvl="1">
              <a:tabLst>
                <a:tab pos="3683000" algn="l"/>
              </a:tabLst>
            </a:pPr>
            <a:r>
              <a:rPr lang="en-CA" dirty="0" smtClean="0"/>
              <a:t>We’ll just use some simpler tricks</a:t>
            </a:r>
          </a:p>
          <a:p>
            <a:pPr>
              <a:tabLst>
                <a:tab pos="3683000" algn="l"/>
              </a:tabLst>
            </a:pPr>
            <a:r>
              <a:rPr lang="en-CA" dirty="0" smtClean="0"/>
              <a:t>Computers make the worst metaphors, but are formally indispensible</a:t>
            </a:r>
          </a:p>
        </p:txBody>
      </p:sp>
      <p:sp>
        <p:nvSpPr>
          <p:cNvPr id="4" name="Date Placeholder 3"/>
          <p:cNvSpPr>
            <a:spLocks noGrp="1"/>
          </p:cNvSpPr>
          <p:nvPr>
            <p:ph type="dt" sz="half" idx="10"/>
          </p:nvPr>
        </p:nvSpPr>
        <p:spPr/>
        <p:txBody>
          <a:bodyPr/>
          <a:lstStyle/>
          <a:p>
            <a:fld id="{31AF9FCB-0E5F-4766-86B7-601E18328386}" type="datetime1">
              <a:rPr lang="en-CA" smtClean="0"/>
              <a:pPr/>
              <a:t>26 Feb 2009</a:t>
            </a:fld>
            <a:endParaRPr lang="en-CA"/>
          </a:p>
        </p:txBody>
      </p:sp>
      <p:sp>
        <p:nvSpPr>
          <p:cNvPr id="5" name="Slide Number Placeholder 4"/>
          <p:cNvSpPr>
            <a:spLocks noGrp="1"/>
          </p:cNvSpPr>
          <p:nvPr>
            <p:ph type="sldNum" sz="quarter" idx="12"/>
          </p:nvPr>
        </p:nvSpPr>
        <p:spPr/>
        <p:txBody>
          <a:bodyPr/>
          <a:lstStyle/>
          <a:p>
            <a:r>
              <a:rPr lang="en-CA" dirty="0" smtClean="0"/>
              <a:t>Cognition Requires Philosophy  </a:t>
            </a:r>
            <a:fld id="{B7C73C60-F9AA-4A8A-BC01-C492CA78BAD0}" type="slidenum">
              <a:rPr lang="en-CA" smtClean="0"/>
              <a:pPr/>
              <a:t>55</a:t>
            </a:fld>
            <a:endParaRPr lang="en-CA" dirty="0"/>
          </a:p>
        </p:txBody>
      </p:sp>
      <p:sp>
        <p:nvSpPr>
          <p:cNvPr id="6" name="Footer Placeholder 5"/>
          <p:cNvSpPr>
            <a:spLocks noGrp="1"/>
          </p:cNvSpPr>
          <p:nvPr>
            <p:ph type="ftr" sz="quarter" idx="11"/>
          </p:nvPr>
        </p:nvSpPr>
        <p:spPr/>
        <p:txBody>
          <a:bodyPr/>
          <a:lstStyle/>
          <a:p>
            <a:r>
              <a:rPr lang="en-CA" smtClean="0"/>
              <a:t>David Pierre Leibovitz (Carleton University)</a:t>
            </a:r>
            <a:endParaRPr lang="en-CA"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PS.</a:t>
            </a:r>
            <a:endParaRPr lang="en-CA" dirty="0"/>
          </a:p>
        </p:txBody>
      </p:sp>
      <p:sp>
        <p:nvSpPr>
          <p:cNvPr id="3" name="Content Placeholder 2"/>
          <p:cNvSpPr>
            <a:spLocks noGrp="1"/>
          </p:cNvSpPr>
          <p:nvPr>
            <p:ph idx="1"/>
          </p:nvPr>
        </p:nvSpPr>
        <p:spPr/>
        <p:txBody>
          <a:bodyPr/>
          <a:lstStyle/>
          <a:p>
            <a:endParaRPr lang="en-CA" dirty="0" smtClean="0"/>
          </a:p>
          <a:p>
            <a:endParaRPr lang="en-CA" dirty="0" smtClean="0"/>
          </a:p>
          <a:p>
            <a:endParaRPr lang="en-CA" dirty="0" smtClean="0"/>
          </a:p>
          <a:p>
            <a:r>
              <a:rPr lang="en-CA" dirty="0" smtClean="0"/>
              <a:t>Sometimes mother likes to talk in paradox. Often, dad argues in kind. That's when I need to look at the world differently and seek enlightenment. They never tell me how!</a:t>
            </a:r>
          </a:p>
          <a:p>
            <a:r>
              <a:rPr lang="en-CA" dirty="0" smtClean="0"/>
              <a:t>Likely, the same thing is true when mom and dad argue over the same thing for (100s of) years.</a:t>
            </a:r>
          </a:p>
          <a:p>
            <a:r>
              <a:rPr lang="en-CA" dirty="0" smtClean="0"/>
              <a:t>I think they are both Buddhists.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56</a:t>
            </a:fld>
            <a:endParaRPr lang="en-CA" dirty="0"/>
          </a:p>
        </p:txBody>
      </p:sp>
      <p:pic>
        <p:nvPicPr>
          <p:cNvPr id="7" name="Picture 6" descr="600px-Dharma_Wheel @ Wikipedia.svg.png"/>
          <p:cNvPicPr>
            <a:picLocks noChangeAspect="1"/>
          </p:cNvPicPr>
          <p:nvPr/>
        </p:nvPicPr>
        <p:blipFill>
          <a:blip r:embed="rId2" cstate="print"/>
          <a:stretch>
            <a:fillRect/>
          </a:stretch>
        </p:blipFill>
        <p:spPr>
          <a:xfrm>
            <a:off x="3000364" y="-24"/>
            <a:ext cx="2928958" cy="2928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54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 &amp; A</a:t>
            </a:r>
            <a:endParaRPr lang="en-CA" dirty="0"/>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57</a:t>
            </a:fld>
            <a:endParaRPr lang="en-CA" dirty="0"/>
          </a:p>
        </p:txBody>
      </p:sp>
      <p:graphicFrame>
        <p:nvGraphicFramePr>
          <p:cNvPr id="8" name="Content Placeholder 7"/>
          <p:cNvGraphicFramePr>
            <a:graphicFrameLocks/>
          </p:cNvGraphicFramePr>
          <p:nvPr/>
        </p:nvGraphicFramePr>
        <p:xfrm>
          <a:off x="3071802" y="2355554"/>
          <a:ext cx="5095868" cy="4145280"/>
        </p:xfrm>
        <a:graphic>
          <a:graphicData uri="http://schemas.openxmlformats.org/drawingml/2006/table">
            <a:tbl>
              <a:tblPr firstRow="1" bandRow="1">
                <a:tableStyleId>{5C22544A-7EE6-4342-B048-85BDC9FD1C3A}</a:tableStyleId>
              </a:tblPr>
              <a:tblGrid>
                <a:gridCol w="1881158"/>
                <a:gridCol w="3214710"/>
              </a:tblGrid>
              <a:tr h="370840">
                <a:tc>
                  <a:txBody>
                    <a:bodyPr/>
                    <a:lstStyle/>
                    <a:p>
                      <a:r>
                        <a:rPr lang="en-CA" sz="2800" dirty="0" smtClean="0"/>
                        <a:t>Time  (pm)</a:t>
                      </a:r>
                      <a:endParaRPr lang="en-CA" sz="2800" dirty="0"/>
                    </a:p>
                  </a:txBody>
                  <a:tcPr/>
                </a:tc>
                <a:tc>
                  <a:txBody>
                    <a:bodyPr/>
                    <a:lstStyle/>
                    <a:p>
                      <a:r>
                        <a:rPr lang="en-CA" sz="2800" dirty="0" smtClean="0"/>
                        <a:t>Item</a:t>
                      </a:r>
                      <a:endParaRPr lang="en-CA" sz="2800" dirty="0"/>
                    </a:p>
                  </a:txBody>
                  <a:tcPr/>
                </a:tc>
              </a:tr>
              <a:tr h="370840">
                <a:tc gridSpan="2">
                  <a:txBody>
                    <a:bodyPr/>
                    <a:lstStyle/>
                    <a:p>
                      <a:pPr algn="ctr"/>
                      <a:r>
                        <a:rPr lang="en-CA" sz="2800" b="1" dirty="0" smtClean="0">
                          <a:solidFill>
                            <a:srgbClr val="00B050"/>
                          </a:solidFill>
                        </a:rPr>
                        <a:t>Part I</a:t>
                      </a:r>
                      <a:endParaRPr lang="en-CA" sz="2800" b="1" dirty="0">
                        <a:solidFill>
                          <a:srgbClr val="00B050"/>
                        </a:solidFill>
                      </a:endParaRPr>
                    </a:p>
                  </a:txBody>
                  <a:tcPr/>
                </a:tc>
                <a:tc hMerge="1">
                  <a:txBody>
                    <a:bodyPr/>
                    <a:lstStyle/>
                    <a:p>
                      <a:pPr algn="ctr"/>
                      <a:endParaRPr lang="en-CA" sz="2800" dirty="0"/>
                    </a:p>
                  </a:txBody>
                  <a:tcPr/>
                </a:tc>
              </a:tr>
              <a:tr h="370840">
                <a:tc>
                  <a:txBody>
                    <a:bodyPr/>
                    <a:lstStyle/>
                    <a:p>
                      <a:pPr algn="ctr"/>
                      <a:r>
                        <a:rPr lang="en-CA" sz="2800" dirty="0" smtClean="0"/>
                        <a:t>1:00</a:t>
                      </a:r>
                      <a:endParaRPr lang="en-CA" sz="2800" dirty="0"/>
                    </a:p>
                  </a:txBody>
                  <a:tcPr/>
                </a:tc>
                <a:tc>
                  <a:txBody>
                    <a:bodyPr/>
                    <a:lstStyle/>
                    <a:p>
                      <a:r>
                        <a:rPr lang="en-CA" sz="2800" dirty="0" smtClean="0"/>
                        <a:t>Audience Survey</a:t>
                      </a:r>
                      <a:endParaRPr lang="en-CA" sz="2800" dirty="0"/>
                    </a:p>
                  </a:txBody>
                  <a:tcPr/>
                </a:tc>
              </a:tr>
              <a:tr h="370840">
                <a:tc>
                  <a:txBody>
                    <a:bodyPr/>
                    <a:lstStyle/>
                    <a:p>
                      <a:pPr algn="ctr"/>
                      <a:r>
                        <a:rPr lang="en-CA" sz="2800" dirty="0" smtClean="0"/>
                        <a:t>1:10</a:t>
                      </a:r>
                      <a:endParaRPr lang="en-CA" sz="2800" dirty="0"/>
                    </a:p>
                  </a:txBody>
                  <a:tcPr/>
                </a:tc>
                <a:tc>
                  <a:txBody>
                    <a:bodyPr/>
                    <a:lstStyle/>
                    <a:p>
                      <a:r>
                        <a:rPr lang="en-CA" sz="2800" dirty="0" smtClean="0"/>
                        <a:t>Main Talk</a:t>
                      </a:r>
                      <a:endParaRPr lang="en-CA" sz="2800" dirty="0"/>
                    </a:p>
                  </a:txBody>
                  <a:tcPr/>
                </a:tc>
              </a:tr>
              <a:tr h="370840">
                <a:tc>
                  <a:txBody>
                    <a:bodyPr/>
                    <a:lstStyle/>
                    <a:p>
                      <a:pPr algn="ctr"/>
                      <a:r>
                        <a:rPr lang="en-CA" sz="2800" dirty="0" smtClean="0"/>
                        <a:t>2:10</a:t>
                      </a:r>
                      <a:endParaRPr lang="en-CA" sz="2800" dirty="0"/>
                    </a:p>
                  </a:txBody>
                  <a:tcPr/>
                </a:tc>
                <a:tc>
                  <a:txBody>
                    <a:bodyPr/>
                    <a:lstStyle/>
                    <a:p>
                      <a:r>
                        <a:rPr lang="en-CA" sz="2800" dirty="0" smtClean="0"/>
                        <a:t>Q &amp; A</a:t>
                      </a:r>
                    </a:p>
                  </a:txBody>
                  <a:tcPr/>
                </a:tc>
              </a:tr>
              <a:tr h="370840">
                <a:tc gridSpan="2">
                  <a:txBody>
                    <a:bodyPr/>
                    <a:lstStyle/>
                    <a:p>
                      <a:pPr algn="ctr"/>
                      <a:r>
                        <a:rPr lang="en-CA" sz="2800" b="1" dirty="0" smtClean="0">
                          <a:solidFill>
                            <a:srgbClr val="00B0F0"/>
                          </a:solidFill>
                        </a:rPr>
                        <a:t>Part II</a:t>
                      </a:r>
                      <a:endParaRPr lang="en-CA" sz="2800" b="1" dirty="0">
                        <a:solidFill>
                          <a:srgbClr val="00B0F0"/>
                        </a:solidFill>
                      </a:endParaRPr>
                    </a:p>
                  </a:txBody>
                  <a:tcPr/>
                </a:tc>
                <a:tc hMerge="1">
                  <a:txBody>
                    <a:bodyPr/>
                    <a:lstStyle/>
                    <a:p>
                      <a:pPr algn="ctr"/>
                      <a:endParaRPr lang="en-CA" sz="2800" dirty="0"/>
                    </a:p>
                  </a:txBody>
                  <a:tcPr/>
                </a:tc>
              </a:tr>
              <a:tr h="370840">
                <a:tc>
                  <a:txBody>
                    <a:bodyPr/>
                    <a:lstStyle/>
                    <a:p>
                      <a:pPr algn="ctr"/>
                      <a:r>
                        <a:rPr lang="en-CA" sz="2800" dirty="0" smtClean="0"/>
                        <a:t>2:30</a:t>
                      </a:r>
                      <a:endParaRPr lang="en-CA" sz="2800" dirty="0"/>
                    </a:p>
                  </a:txBody>
                  <a:tcPr/>
                </a:tc>
                <a:tc>
                  <a:txBody>
                    <a:bodyPr/>
                    <a:lstStyle/>
                    <a:p>
                      <a:r>
                        <a:rPr lang="en-CA" sz="2800" dirty="0" smtClean="0"/>
                        <a:t>Discussion @</a:t>
                      </a:r>
                      <a:r>
                        <a:rPr lang="en-CA" sz="2800" baseline="0" dirty="0" smtClean="0"/>
                        <a:t> Mike’s</a:t>
                      </a:r>
                      <a:endParaRPr lang="en-CA" sz="2800" dirty="0" smtClean="0"/>
                    </a:p>
                  </a:txBody>
                  <a:tcPr/>
                </a:tc>
              </a:tr>
              <a:tr h="370840">
                <a:tc>
                  <a:txBody>
                    <a:bodyPr/>
                    <a:lstStyle/>
                    <a:p>
                      <a:pPr algn="ctr"/>
                      <a:r>
                        <a:rPr lang="en-CA" sz="2800" dirty="0" smtClean="0"/>
                        <a:t>?</a:t>
                      </a:r>
                      <a:endParaRPr lang="en-CA" sz="2800" dirty="0"/>
                    </a:p>
                  </a:txBody>
                  <a:tcPr/>
                </a:tc>
                <a:tc>
                  <a:txBody>
                    <a:bodyPr/>
                    <a:lstStyle/>
                    <a:p>
                      <a:r>
                        <a:rPr lang="en-CA" sz="2800" b="1" dirty="0" smtClean="0">
                          <a:solidFill>
                            <a:srgbClr val="FF0000"/>
                          </a:solidFill>
                        </a:rPr>
                        <a:t>Sleep...</a:t>
                      </a:r>
                    </a:p>
                  </a:txBody>
                  <a:tcPr/>
                </a:tc>
              </a:tr>
            </a:tbl>
          </a:graphicData>
        </a:graphic>
      </p:graphicFrame>
      <p:sp>
        <p:nvSpPr>
          <p:cNvPr id="9" name="Right Arrow 8"/>
          <p:cNvSpPr/>
          <p:nvPr/>
        </p:nvSpPr>
        <p:spPr>
          <a:xfrm>
            <a:off x="2643174" y="4500570"/>
            <a:ext cx="92869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2808531">
            <a:off x="2385292" y="5091143"/>
            <a:ext cx="1308169" cy="428628"/>
          </a:xfrm>
          <a:prstGeom prst="rightArrow">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or Deleted Material</a:t>
            </a:r>
            <a:endParaRPr lang="en-CA" dirty="0"/>
          </a:p>
        </p:txBody>
      </p:sp>
      <p:sp>
        <p:nvSpPr>
          <p:cNvPr id="7" name="Text Placeholder 6"/>
          <p:cNvSpPr>
            <a:spLocks noGrp="1"/>
          </p:cNvSpPr>
          <p:nvPr>
            <p:ph type="body" idx="1"/>
          </p:nvPr>
        </p:nvSpPr>
        <p:spPr/>
        <p:txBody>
          <a:bodyPr/>
          <a:lstStyle/>
          <a:p>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58</a:t>
            </a:fld>
            <a:endParaRPr lang="en-C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Pedagogy – State of Affairs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Cognitive Science is a premature baby</a:t>
            </a:r>
          </a:p>
          <a:p>
            <a:pPr lvl="1"/>
            <a:r>
              <a:rPr lang="en-CA" dirty="0" smtClean="0"/>
              <a:t>Textbooks contain lists of varied approaches and theories</a:t>
            </a:r>
          </a:p>
          <a:p>
            <a:pPr lvl="2"/>
            <a:r>
              <a:rPr lang="en-CA" dirty="0" smtClean="0"/>
              <a:t>Nothing is mentioned of accepted theories</a:t>
            </a:r>
          </a:p>
          <a:p>
            <a:pPr lvl="2"/>
            <a:r>
              <a:rPr lang="en-CA" dirty="0" smtClean="0"/>
              <a:t>Professors that contradict each other</a:t>
            </a:r>
          </a:p>
          <a:p>
            <a:pPr lvl="1"/>
            <a:r>
              <a:rPr lang="en-CA" dirty="0" smtClean="0"/>
              <a:t>Inclusion of Philosophy</a:t>
            </a:r>
          </a:p>
          <a:p>
            <a:pPr lvl="2"/>
            <a:r>
              <a:rPr lang="en-CA" dirty="0" smtClean="0"/>
              <a:t>What other sciences do so for the general students?</a:t>
            </a:r>
          </a:p>
          <a:p>
            <a:pPr lvl="2"/>
            <a:r>
              <a:rPr lang="en-CA" dirty="0" smtClean="0"/>
              <a:t>Not even written for Cognitive Scientists!</a:t>
            </a:r>
          </a:p>
          <a:p>
            <a:r>
              <a:rPr lang="en-CA" dirty="0" smtClean="0"/>
              <a:t>It strives to appear as a (scientific) adult</a:t>
            </a:r>
          </a:p>
          <a:p>
            <a:pPr lvl="1"/>
            <a:r>
              <a:rPr lang="en-CA" dirty="0" smtClean="0"/>
              <a:t>Certainly it does use empirical methods</a:t>
            </a:r>
          </a:p>
          <a:p>
            <a:pPr lvl="2"/>
            <a:r>
              <a:rPr lang="en-CA" dirty="0" smtClean="0"/>
              <a:t>But are these chasing analytical creations?</a:t>
            </a:r>
          </a:p>
          <a:p>
            <a:pPr lvl="1"/>
            <a:r>
              <a:rPr lang="en-CA" dirty="0" smtClean="0"/>
              <a:t>Simplifies the problem</a:t>
            </a:r>
          </a:p>
          <a:p>
            <a:pPr lvl="2"/>
            <a:r>
              <a:rPr lang="en-CA" dirty="0" smtClean="0"/>
              <a:t>Layered reduction vs. complex networks</a:t>
            </a:r>
          </a:p>
          <a:p>
            <a:pPr lvl="2"/>
            <a:r>
              <a:rPr lang="en-CA" dirty="0" smtClean="0"/>
              <a:t>Analysis of individual and approximated parts rather than systems</a:t>
            </a:r>
          </a:p>
          <a:p>
            <a:pPr lvl="2"/>
            <a:r>
              <a:rPr lang="en-CA" dirty="0" smtClean="0"/>
              <a:t>If only we had more compute power!</a:t>
            </a:r>
          </a:p>
          <a:p>
            <a:pPr lvl="1"/>
            <a:r>
              <a:rPr lang="en-CA" dirty="0" smtClean="0"/>
              <a:t>Superficial breadth</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59</a:t>
            </a:fld>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a:t>
            </a:r>
            <a:endParaRPr lang="en-CA" dirty="0"/>
          </a:p>
        </p:txBody>
      </p:sp>
      <p:sp>
        <p:nvSpPr>
          <p:cNvPr id="3" name="Content Placeholder 2"/>
          <p:cNvSpPr>
            <a:spLocks noGrp="1"/>
          </p:cNvSpPr>
          <p:nvPr>
            <p:ph idx="1"/>
          </p:nvPr>
        </p:nvSpPr>
        <p:spPr/>
        <p:txBody>
          <a:bodyPr/>
          <a:lstStyle/>
          <a:p>
            <a:r>
              <a:rPr lang="en-CA" dirty="0" smtClean="0"/>
              <a:t>Background Information</a:t>
            </a:r>
          </a:p>
          <a:p>
            <a:r>
              <a:rPr lang="en-CA" dirty="0" smtClean="0"/>
              <a:t>How my research fits into things</a:t>
            </a:r>
          </a:p>
          <a:p>
            <a:pPr lvl="1"/>
            <a:r>
              <a:rPr lang="en-CA" dirty="0" smtClean="0"/>
              <a:t>Why I need philosophy</a:t>
            </a:r>
          </a:p>
          <a:p>
            <a:pPr lvl="1"/>
            <a:r>
              <a:rPr lang="en-CA" dirty="0" smtClean="0"/>
              <a:t>Why this affects you</a:t>
            </a:r>
          </a:p>
          <a:p>
            <a:r>
              <a:rPr lang="en-CA" dirty="0" smtClean="0"/>
              <a:t>Why you might require philosophy as well</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a:t>
            </a:fld>
            <a:endParaRPr lang="en-C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Pedagogy - Suggestions</a:t>
            </a:r>
            <a:endParaRPr lang="en-CA" dirty="0"/>
          </a:p>
        </p:txBody>
      </p:sp>
      <p:sp>
        <p:nvSpPr>
          <p:cNvPr id="3" name="Content Placeholder 2"/>
          <p:cNvSpPr>
            <a:spLocks noGrp="1"/>
          </p:cNvSpPr>
          <p:nvPr>
            <p:ph idx="1"/>
          </p:nvPr>
        </p:nvSpPr>
        <p:spPr/>
        <p:txBody>
          <a:bodyPr>
            <a:normAutofit fontScale="47500" lnSpcReduction="20000"/>
          </a:bodyPr>
          <a:lstStyle/>
          <a:p>
            <a:r>
              <a:rPr lang="en-CA" dirty="0" smtClean="0"/>
              <a:t>Two Streams </a:t>
            </a:r>
            <a:r>
              <a:rPr lang="en-CA" dirty="0" smtClean="0">
                <a:solidFill>
                  <a:srgbClr val="FF0000"/>
                </a:solidFill>
              </a:rPr>
              <a:t>[Tentative]</a:t>
            </a:r>
          </a:p>
          <a:p>
            <a:pPr lvl="1"/>
            <a:r>
              <a:rPr lang="en-CA" dirty="0" smtClean="0"/>
              <a:t>Current Specialized Stream (for majority)</a:t>
            </a:r>
          </a:p>
          <a:p>
            <a:pPr lvl="1"/>
            <a:r>
              <a:rPr lang="en-CA" dirty="0" smtClean="0"/>
              <a:t>Unification Stream (for the few)</a:t>
            </a:r>
          </a:p>
          <a:p>
            <a:pPr lvl="2"/>
            <a:r>
              <a:rPr lang="en-CA" dirty="0" smtClean="0"/>
              <a:t>Detailed breadth and depth</a:t>
            </a:r>
          </a:p>
          <a:p>
            <a:pPr lvl="2"/>
            <a:r>
              <a:rPr lang="en-CA" dirty="0" smtClean="0"/>
              <a:t>Needs a change in how degrees granted</a:t>
            </a:r>
          </a:p>
          <a:p>
            <a:pPr lvl="3"/>
            <a:r>
              <a:rPr lang="en-CA" dirty="0" smtClean="0"/>
              <a:t>Synthesis and breadth not rewarded</a:t>
            </a:r>
          </a:p>
          <a:p>
            <a:pPr lvl="3"/>
            <a:r>
              <a:rPr lang="en-CA" dirty="0" smtClean="0"/>
              <a:t>Possibly a much longer program (with funding issues)</a:t>
            </a:r>
          </a:p>
          <a:p>
            <a:pPr lvl="2"/>
            <a:r>
              <a:rPr lang="en-CA" dirty="0" smtClean="0"/>
              <a:t>All co-supervised with one specific faculty “unifier”</a:t>
            </a:r>
          </a:p>
          <a:p>
            <a:pPr lvl="3"/>
            <a:r>
              <a:rPr lang="en-CA" dirty="0" smtClean="0"/>
              <a:t>Working together on one continual unification project</a:t>
            </a:r>
          </a:p>
          <a:p>
            <a:pPr lvl="2"/>
            <a:r>
              <a:rPr lang="en-CA" dirty="0" smtClean="0"/>
              <a:t>Collocated</a:t>
            </a:r>
          </a:p>
          <a:p>
            <a:pPr lvl="1"/>
            <a:r>
              <a:rPr lang="en-CA" dirty="0" smtClean="0"/>
              <a:t>Work with Philosophy of Cognition to create a unified (process based?) ontology</a:t>
            </a:r>
          </a:p>
          <a:p>
            <a:pPr lvl="2"/>
            <a:r>
              <a:rPr lang="en-CA" dirty="0" smtClean="0"/>
              <a:t>More analogies to computers as the embody the spirit of cognition</a:t>
            </a:r>
          </a:p>
          <a:p>
            <a:r>
              <a:rPr lang="en-CA" dirty="0" smtClean="0"/>
              <a:t>Focus on current critical issues and outstanding problems</a:t>
            </a:r>
          </a:p>
          <a:p>
            <a:pPr lvl="1"/>
            <a:r>
              <a:rPr lang="en-CA" dirty="0" smtClean="0"/>
              <a:t>Less history</a:t>
            </a:r>
          </a:p>
          <a:p>
            <a:pPr lvl="1"/>
            <a:r>
              <a:rPr lang="en-CA" dirty="0" smtClean="0"/>
              <a:t>Possibly taught by dissenting professors simultaneously (or one in science and another in philosophy)</a:t>
            </a:r>
          </a:p>
          <a:p>
            <a:pPr lvl="2"/>
            <a:r>
              <a:rPr lang="en-CA" dirty="0" smtClean="0"/>
              <a:t>Good to know what people do in fact agree upon</a:t>
            </a:r>
          </a:p>
          <a:p>
            <a:pPr lvl="1"/>
            <a:r>
              <a:rPr lang="en-CA" dirty="0" smtClean="0"/>
              <a:t>Actually help us to determine thesis topic</a:t>
            </a:r>
          </a:p>
          <a:p>
            <a:r>
              <a:rPr lang="en-CA" dirty="0" smtClean="0"/>
              <a:t>Focus on bridging work</a:t>
            </a:r>
          </a:p>
          <a:p>
            <a:pPr lvl="1"/>
            <a:r>
              <a:rPr lang="en-CA" dirty="0" smtClean="0"/>
              <a:t>Vs. loose connections</a:t>
            </a:r>
          </a:p>
          <a:p>
            <a:pPr lvl="1"/>
            <a:r>
              <a:rPr lang="en-CA" dirty="0" smtClean="0"/>
              <a:t>Teach how to bridge – an eye on systems thinking</a:t>
            </a:r>
          </a:p>
          <a:p>
            <a:r>
              <a:rPr lang="en-CA" dirty="0" smtClean="0"/>
              <a:t>Philosophy (&amp; Linguistics) taught specifically for Cognitive Science</a:t>
            </a:r>
          </a:p>
          <a:p>
            <a:pPr lvl="1"/>
            <a:r>
              <a:rPr lang="en-CA" dirty="0" smtClean="0"/>
              <a:t>Make it relevant to non-philosophers and non-linguists</a:t>
            </a:r>
          </a:p>
          <a:p>
            <a:pPr lvl="1"/>
            <a:r>
              <a:rPr lang="en-CA" dirty="0" smtClean="0"/>
              <a:t>Students can contribute to edited (online?) textbooks</a:t>
            </a:r>
          </a:p>
          <a:p>
            <a:r>
              <a:rPr lang="en-CA" dirty="0" smtClean="0"/>
              <a:t>Mandatory presentations and attendance every year</a:t>
            </a:r>
          </a:p>
          <a:p>
            <a:r>
              <a:rPr lang="en-CA" dirty="0" smtClean="0"/>
              <a:t>Teach process philosophy</a:t>
            </a:r>
          </a:p>
          <a:p>
            <a:r>
              <a:rPr lang="en-CA" dirty="0" smtClean="0">
                <a:solidFill>
                  <a:srgbClr val="FF0000"/>
                </a:solidFill>
              </a:rPr>
              <a:t>In progress... To get discussions going</a:t>
            </a:r>
            <a:endParaRPr lang="en-CA" dirty="0">
              <a:solidFill>
                <a:srgbClr val="FF0000"/>
              </a:solidFill>
            </a:endParaRP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60</a:t>
            </a:fld>
            <a:endParaRPr lang="en-C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Keywords (Areas Covered)</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Philosophy</a:t>
            </a:r>
          </a:p>
          <a:p>
            <a:pPr lvl="1"/>
            <a:r>
              <a:rPr lang="en-CA" dirty="0" smtClean="0"/>
              <a:t>Philosophy of Science</a:t>
            </a:r>
          </a:p>
          <a:p>
            <a:pPr lvl="2"/>
            <a:r>
              <a:rPr lang="en-CA" dirty="0" smtClean="0"/>
              <a:t>Decomposition/analysis, reductionism, unification/synthesis</a:t>
            </a:r>
          </a:p>
          <a:p>
            <a:pPr lvl="1"/>
            <a:r>
              <a:rPr lang="en-CA" dirty="0" smtClean="0"/>
              <a:t>Metaphysics, Ontology</a:t>
            </a:r>
          </a:p>
          <a:p>
            <a:pPr lvl="2"/>
            <a:r>
              <a:rPr lang="en-CA" dirty="0" smtClean="0"/>
              <a:t>Substance, process, change, action, behaviour, event</a:t>
            </a:r>
          </a:p>
          <a:p>
            <a:pPr lvl="2"/>
            <a:r>
              <a:rPr lang="en-CA" dirty="0" smtClean="0"/>
              <a:t>Stimulus-response</a:t>
            </a:r>
          </a:p>
          <a:p>
            <a:pPr lvl="2"/>
            <a:r>
              <a:rPr lang="en-CA" dirty="0" smtClean="0"/>
              <a:t>Formalism</a:t>
            </a:r>
          </a:p>
          <a:p>
            <a:pPr lvl="2"/>
            <a:r>
              <a:rPr lang="en-CA" dirty="0" smtClean="0"/>
              <a:t>Causality, Relations/Reference, Emergence, Truth</a:t>
            </a:r>
          </a:p>
          <a:p>
            <a:pPr lvl="1"/>
            <a:r>
              <a:rPr lang="en-CA" dirty="0" smtClean="0"/>
              <a:t>Philosophy of Mind</a:t>
            </a:r>
          </a:p>
          <a:p>
            <a:pPr lvl="2"/>
            <a:r>
              <a:rPr lang="en-CA" dirty="0" smtClean="0"/>
              <a:t>Philosophy of Language</a:t>
            </a:r>
          </a:p>
          <a:p>
            <a:pPr lvl="1"/>
            <a:r>
              <a:rPr lang="en-CA" dirty="0" smtClean="0"/>
              <a:t>Theory of Knowledge (Epistemology)</a:t>
            </a:r>
          </a:p>
          <a:p>
            <a:r>
              <a:rPr lang="en-CA" dirty="0" smtClean="0"/>
              <a:t>Cognitive Science</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61</a:t>
            </a:fld>
            <a:endParaRPr lang="en-C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About Me</a:t>
            </a:r>
            <a:endParaRPr lang="en-CA" dirty="0"/>
          </a:p>
        </p:txBody>
      </p:sp>
      <p:sp>
        <p:nvSpPr>
          <p:cNvPr id="3" name="Content Placeholder 2"/>
          <p:cNvSpPr>
            <a:spLocks noGrp="1"/>
          </p:cNvSpPr>
          <p:nvPr>
            <p:ph idx="1"/>
          </p:nvPr>
        </p:nvSpPr>
        <p:spPr>
          <a:xfrm>
            <a:off x="0" y="1500174"/>
            <a:ext cx="9144000" cy="5072097"/>
          </a:xfrm>
        </p:spPr>
        <p:txBody>
          <a:bodyPr>
            <a:normAutofit fontScale="70000" lnSpcReduction="20000"/>
          </a:bodyPr>
          <a:lstStyle/>
          <a:p>
            <a:r>
              <a:rPr lang="en-CA" dirty="0" smtClean="0"/>
              <a:t>I am not a formal philosopher, and likely never be</a:t>
            </a:r>
          </a:p>
          <a:p>
            <a:pPr lvl="1"/>
            <a:r>
              <a:rPr lang="en-CA" dirty="0" smtClean="0"/>
              <a:t>Most of the views/errors expressed will be my own</a:t>
            </a:r>
          </a:p>
          <a:p>
            <a:pPr lvl="1"/>
            <a:r>
              <a:rPr lang="en-CA" dirty="0" smtClean="0"/>
              <a:t>Please do correct/interrogate me throughout!</a:t>
            </a:r>
          </a:p>
          <a:p>
            <a:r>
              <a:rPr lang="en-CA" dirty="0" smtClean="0"/>
              <a:t>In my previous life I </a:t>
            </a:r>
            <a:r>
              <a:rPr lang="en-CA" dirty="0" smtClean="0">
                <a:solidFill>
                  <a:srgbClr val="0070C0"/>
                </a:solidFill>
              </a:rPr>
              <a:t>was</a:t>
            </a:r>
            <a:r>
              <a:rPr lang="en-CA" dirty="0" smtClean="0"/>
              <a:t> a Computer Engineer</a:t>
            </a:r>
          </a:p>
          <a:p>
            <a:pPr lvl="1"/>
            <a:r>
              <a:rPr lang="en-CA" dirty="0" smtClean="0"/>
              <a:t>Worked on telecommunication management (human machine interaction) software - very complicated systems</a:t>
            </a:r>
          </a:p>
          <a:p>
            <a:pPr lvl="1"/>
            <a:r>
              <a:rPr lang="en-CA" dirty="0" smtClean="0"/>
              <a:t>As senior developer, designer, architect</a:t>
            </a:r>
          </a:p>
          <a:p>
            <a:pPr lvl="1"/>
            <a:r>
              <a:rPr lang="en-CA" dirty="0" smtClean="0"/>
              <a:t>As team and project leader, manager</a:t>
            </a:r>
          </a:p>
          <a:p>
            <a:pPr lvl="1"/>
            <a:r>
              <a:rPr lang="en-CA" dirty="0" smtClean="0">
                <a:solidFill>
                  <a:srgbClr val="00B050"/>
                </a:solidFill>
              </a:rPr>
              <a:t>Like to use small circuits &amp; software as grounded thought experiments</a:t>
            </a:r>
          </a:p>
          <a:p>
            <a:r>
              <a:rPr lang="en-CA" dirty="0" smtClean="0"/>
              <a:t>In my new life, hoping to </a:t>
            </a:r>
            <a:r>
              <a:rPr lang="en-CA" dirty="0" smtClean="0">
                <a:solidFill>
                  <a:srgbClr val="0070C0"/>
                </a:solidFill>
              </a:rPr>
              <a:t>become</a:t>
            </a:r>
            <a:r>
              <a:rPr lang="en-CA" dirty="0" smtClean="0"/>
              <a:t> a Cognitive Scientist</a:t>
            </a:r>
          </a:p>
          <a:p>
            <a:pPr lvl="1"/>
            <a:r>
              <a:rPr lang="en-CA" dirty="0" smtClean="0"/>
              <a:t>Cognitively/developmentally inspired AI</a:t>
            </a:r>
          </a:p>
          <a:p>
            <a:pPr lvl="1"/>
            <a:r>
              <a:rPr lang="en-CA" dirty="0" smtClean="0"/>
              <a:t>Process Metaphysics</a:t>
            </a:r>
          </a:p>
          <a:p>
            <a:endParaRPr lang="en-CA" dirty="0" smtClean="0"/>
          </a:p>
          <a:p>
            <a:r>
              <a:rPr lang="en-CA" dirty="0" smtClean="0"/>
              <a:t>What I </a:t>
            </a:r>
            <a:r>
              <a:rPr lang="en-CA" b="1" dirty="0" smtClean="0">
                <a:solidFill>
                  <a:srgbClr val="0070C0"/>
                </a:solidFill>
              </a:rPr>
              <a:t>was</a:t>
            </a:r>
            <a:r>
              <a:rPr lang="en-CA" dirty="0" smtClean="0"/>
              <a:t> fundamentally shapes what (&amp; how) I want to </a:t>
            </a:r>
            <a:r>
              <a:rPr lang="en-CA" b="1" dirty="0" smtClean="0">
                <a:solidFill>
                  <a:srgbClr val="0070C0"/>
                </a:solidFill>
              </a:rPr>
              <a:t>become</a:t>
            </a:r>
          </a:p>
          <a:p>
            <a:endParaRPr lang="en-CA" dirty="0" smtClean="0">
              <a:solidFill>
                <a:srgbClr val="FF0000"/>
              </a:solidFill>
            </a:endParaRPr>
          </a:p>
          <a:p>
            <a:r>
              <a:rPr lang="en-CA" dirty="0" smtClean="0">
                <a:solidFill>
                  <a:srgbClr val="FF0000"/>
                </a:solidFill>
              </a:rPr>
              <a:t>Now I’m tired. Please excuse the slightly depressing attitude</a:t>
            </a:r>
            <a:endParaRPr lang="en-CA" dirty="0">
              <a:solidFill>
                <a:srgbClr val="FF0000"/>
              </a:solidFill>
            </a:endParaRP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dirty="0"/>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62</a:t>
            </a:fld>
            <a:endParaRPr lang="en-C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Confession</a:t>
            </a:r>
            <a:endParaRPr lang="en-CA" dirty="0"/>
          </a:p>
        </p:txBody>
      </p:sp>
      <p:sp>
        <p:nvSpPr>
          <p:cNvPr id="3" name="Content Placeholder 2"/>
          <p:cNvSpPr>
            <a:spLocks noGrp="1"/>
          </p:cNvSpPr>
          <p:nvPr>
            <p:ph idx="1"/>
          </p:nvPr>
        </p:nvSpPr>
        <p:spPr>
          <a:xfrm>
            <a:off x="0" y="1428736"/>
            <a:ext cx="9144000" cy="5143535"/>
          </a:xfrm>
        </p:spPr>
        <p:txBody>
          <a:bodyPr>
            <a:noAutofit/>
          </a:bodyPr>
          <a:lstStyle/>
          <a:p>
            <a:pPr marL="92075" indent="26988">
              <a:buNone/>
            </a:pPr>
            <a:r>
              <a:rPr lang="en-CA" sz="3600" dirty="0" smtClean="0"/>
              <a:t>I have a </a:t>
            </a:r>
            <a:r>
              <a:rPr lang="en-CA" sz="3600" dirty="0" smtClean="0">
                <a:sym typeface="Wingdings" pitchFamily="2" charset="2"/>
              </a:rPr>
              <a:t>/</a:t>
            </a:r>
            <a:r>
              <a:rPr lang="en-CA" sz="3600" dirty="0" smtClean="0"/>
              <a:t> relationship with philosophy...</a:t>
            </a:r>
            <a:endParaRPr lang="en-CA" sz="1400" dirty="0" smtClean="0"/>
          </a:p>
          <a:p>
            <a:pPr>
              <a:buNone/>
            </a:pPr>
            <a:endParaRPr lang="en-CA" sz="3600" dirty="0" smtClean="0"/>
          </a:p>
          <a:p>
            <a:r>
              <a:rPr lang="en-CA" sz="3600" dirty="0" smtClean="0">
                <a:sym typeface="Wingdings" pitchFamily="2" charset="2"/>
              </a:rPr>
              <a:t></a:t>
            </a:r>
            <a:r>
              <a:rPr lang="en-CA" sz="3600" dirty="0" smtClean="0"/>
              <a:t>Find it extremely frustrating</a:t>
            </a:r>
          </a:p>
          <a:p>
            <a:pPr lvl="1"/>
            <a:r>
              <a:rPr lang="en-CA" sz="3600" dirty="0" smtClean="0"/>
              <a:t>Why?</a:t>
            </a:r>
          </a:p>
          <a:p>
            <a:endParaRPr lang="en-CA" sz="3600" dirty="0" smtClean="0"/>
          </a:p>
          <a:p>
            <a:r>
              <a:rPr lang="en-CA" sz="3600" dirty="0" smtClean="0">
                <a:sym typeface="Wingdings" pitchFamily="2" charset="2"/>
              </a:rPr>
              <a:t></a:t>
            </a:r>
            <a:r>
              <a:rPr lang="en-CA" sz="3600" dirty="0" smtClean="0"/>
              <a:t>“Feel” it to be important and not ignorable</a:t>
            </a:r>
          </a:p>
          <a:p>
            <a:pPr lvl="1"/>
            <a:r>
              <a:rPr lang="en-CA" sz="3600" dirty="0" smtClean="0"/>
              <a:t>How?</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63</a:t>
            </a:fld>
            <a:endParaRPr lang="en-C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Presentation Purpose</a:t>
            </a:r>
            <a:endParaRPr lang="en-CA" dirty="0"/>
          </a:p>
        </p:txBody>
      </p:sp>
      <p:sp>
        <p:nvSpPr>
          <p:cNvPr id="3" name="Content Placeholder 2"/>
          <p:cNvSpPr>
            <a:spLocks noGrp="1"/>
          </p:cNvSpPr>
          <p:nvPr>
            <p:ph idx="1"/>
          </p:nvPr>
        </p:nvSpPr>
        <p:spPr>
          <a:xfrm>
            <a:off x="0" y="1428736"/>
            <a:ext cx="9144000" cy="5143535"/>
          </a:xfrm>
        </p:spPr>
        <p:txBody>
          <a:bodyPr>
            <a:normAutofit fontScale="85000" lnSpcReduction="20000"/>
          </a:bodyPr>
          <a:lstStyle/>
          <a:p>
            <a:pPr>
              <a:buNone/>
            </a:pPr>
            <a:r>
              <a:rPr lang="en-CA" sz="4800" dirty="0" smtClean="0"/>
              <a:t>Complaining is not enough...</a:t>
            </a:r>
          </a:p>
          <a:p>
            <a:r>
              <a:rPr lang="en-CA" sz="4800" dirty="0" smtClean="0"/>
              <a:t>Explore the reasons for deep seated feelings from a semi-outsider perspective</a:t>
            </a:r>
          </a:p>
          <a:p>
            <a:r>
              <a:rPr lang="en-CA" sz="4800" dirty="0" smtClean="0"/>
              <a:t>Suggest improvements in philosophical</a:t>
            </a:r>
          </a:p>
          <a:p>
            <a:pPr lvl="1"/>
            <a:r>
              <a:rPr lang="en-CA" sz="4400" dirty="0" smtClean="0"/>
              <a:t>Pedagogy (taught)</a:t>
            </a:r>
          </a:p>
          <a:p>
            <a:pPr lvl="1"/>
            <a:r>
              <a:rPr lang="en-CA" sz="4400" dirty="0" smtClean="0"/>
              <a:t>Content (theory)</a:t>
            </a:r>
          </a:p>
          <a:p>
            <a:pPr lvl="1"/>
            <a:r>
              <a:rPr lang="en-CA" sz="4400" dirty="0" smtClean="0"/>
              <a:t>Application (traditions within and without)</a:t>
            </a:r>
          </a:p>
          <a:p>
            <a:r>
              <a:rPr lang="en-CA" sz="4800" dirty="0" smtClean="0"/>
              <a:t>Energize others about Philosophy</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64</a:t>
            </a:fld>
            <a:endParaRPr lang="en-CA"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Result Summary</a:t>
            </a:r>
            <a:endParaRPr lang="en-CA" dirty="0"/>
          </a:p>
        </p:txBody>
      </p:sp>
      <p:sp>
        <p:nvSpPr>
          <p:cNvPr id="3" name="Content Placeholder 2"/>
          <p:cNvSpPr>
            <a:spLocks noGrp="1"/>
          </p:cNvSpPr>
          <p:nvPr>
            <p:ph idx="1"/>
          </p:nvPr>
        </p:nvSpPr>
        <p:spPr>
          <a:xfrm>
            <a:off x="0" y="1428736"/>
            <a:ext cx="9144000" cy="5143536"/>
          </a:xfrm>
        </p:spPr>
        <p:txBody>
          <a:bodyPr>
            <a:normAutofit fontScale="92500" lnSpcReduction="20000"/>
          </a:bodyPr>
          <a:lstStyle/>
          <a:p>
            <a:r>
              <a:rPr lang="en-CA" sz="4400" dirty="0" smtClean="0"/>
              <a:t>Philosophy is the most significant aspect within cognitive science today</a:t>
            </a:r>
          </a:p>
          <a:p>
            <a:pPr lvl="1"/>
            <a:r>
              <a:rPr lang="en-CA" sz="4000" dirty="0" smtClean="0"/>
              <a:t>But it must also change with the times</a:t>
            </a:r>
          </a:p>
          <a:p>
            <a:r>
              <a:rPr lang="en-CA" sz="4400" dirty="0" smtClean="0"/>
              <a:t>A change based metaphysics is introduced to solve world hunger</a:t>
            </a:r>
          </a:p>
          <a:p>
            <a:pPr lvl="1"/>
            <a:r>
              <a:rPr lang="en-CA" sz="4000" dirty="0" smtClean="0"/>
              <a:t>Crisp substances are the root cause of all evil</a:t>
            </a:r>
          </a:p>
          <a:p>
            <a:pPr lvl="1"/>
            <a:r>
              <a:rPr lang="en-CA" sz="4000" dirty="0" smtClean="0"/>
              <a:t>But not consciousness and qualia yet</a:t>
            </a:r>
          </a:p>
          <a:p>
            <a:r>
              <a:rPr lang="en-CA" sz="4400" dirty="0" smtClean="0"/>
              <a:t>How it will help/affect you?</a:t>
            </a:r>
          </a:p>
          <a:p>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65</a:t>
            </a:fld>
            <a:endParaRPr lang="en-C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Doctor of Philosophy</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We all have a Ph.D., (or aspire to one)</a:t>
            </a:r>
          </a:p>
          <a:p>
            <a:pPr lvl="1"/>
            <a:r>
              <a:rPr lang="en-CA" dirty="0" smtClean="0"/>
              <a:t>So we better darn well know how to philosophize!</a:t>
            </a:r>
          </a:p>
          <a:p>
            <a:r>
              <a:rPr lang="en-CA" dirty="0" smtClean="0"/>
              <a:t>Philosophy is the mother of all science</a:t>
            </a:r>
          </a:p>
          <a:p>
            <a:pPr lvl="1"/>
            <a:r>
              <a:rPr lang="en-CA" dirty="0" smtClean="0">
                <a:solidFill>
                  <a:srgbClr val="00B050"/>
                </a:solidFill>
              </a:rPr>
              <a:t>We will investigate the relation between Philosophy and Science</a:t>
            </a:r>
          </a:p>
          <a:p>
            <a:pPr lvl="2"/>
            <a:r>
              <a:rPr lang="en-CA" dirty="0" smtClean="0">
                <a:solidFill>
                  <a:srgbClr val="00B050"/>
                </a:solidFill>
              </a:rPr>
              <a:t>Relation between Science of X and Philosophy of X</a:t>
            </a:r>
          </a:p>
          <a:p>
            <a:pPr lvl="2"/>
            <a:r>
              <a:rPr lang="en-CA" dirty="0" smtClean="0">
                <a:solidFill>
                  <a:srgbClr val="00B050"/>
                </a:solidFill>
              </a:rPr>
              <a:t>Relation between Philosophy and aspiring Science of X, e.g., Cognitive Science</a:t>
            </a:r>
          </a:p>
          <a:p>
            <a:pPr lvl="2"/>
            <a:r>
              <a:rPr lang="en-CA" dirty="0" smtClean="0">
                <a:solidFill>
                  <a:srgbClr val="00B050"/>
                </a:solidFill>
              </a:rPr>
              <a:t>Diminishing of Philosophy and change in tradition</a:t>
            </a:r>
          </a:p>
          <a:p>
            <a:r>
              <a:rPr lang="en-CA" dirty="0" smtClean="0"/>
              <a:t>We all philosophize, or listen to those that do</a:t>
            </a:r>
          </a:p>
          <a:p>
            <a:r>
              <a:rPr lang="en-CA" dirty="0" smtClean="0"/>
              <a:t>We all engage in philosophy every day</a:t>
            </a:r>
          </a:p>
          <a:p>
            <a:pPr lvl="1"/>
            <a:r>
              <a:rPr lang="en-CA" dirty="0" smtClean="0"/>
              <a:t>Investigate explicit (not much) and implicit usage</a:t>
            </a:r>
          </a:p>
          <a:p>
            <a:pPr lvl="1"/>
            <a:r>
              <a:rPr lang="en-CA" dirty="0" smtClean="0">
                <a:solidFill>
                  <a:srgbClr val="00B050"/>
                </a:solidFill>
              </a:rPr>
              <a:t>We will investigate how philosophy affects us implicitly every day</a:t>
            </a:r>
          </a:p>
          <a:p>
            <a:pPr lvl="2"/>
            <a:r>
              <a:rPr lang="en-CA" dirty="0" smtClean="0">
                <a:solidFill>
                  <a:srgbClr val="00B050"/>
                </a:solidFill>
              </a:rPr>
              <a:t>Implicit impacts (view the world, reduce the world, hypothesize, judge/prioritize/rationalize similar/opposing viewpoints (differences that matter)</a:t>
            </a:r>
          </a:p>
          <a:p>
            <a:pPr lvl="2"/>
            <a:r>
              <a:rPr lang="en-CA" dirty="0" smtClean="0">
                <a:solidFill>
                  <a:srgbClr val="00B050"/>
                </a:solidFill>
              </a:rPr>
              <a:t>Computer Metaphor</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66</a:t>
            </a:fld>
            <a:endParaRPr lang="en-CA" dirty="0"/>
          </a:p>
        </p:txBody>
      </p:sp>
      <p:pic>
        <p:nvPicPr>
          <p:cNvPr id="101378" name="Picture 2" descr="C:\Users\David\AppData\Local\Microsoft\Windows\Temporary Internet Files\Content.IE5\0TS30NIN\MMj03158160000[1].gif"/>
          <p:cNvPicPr>
            <a:picLocks noChangeAspect="1" noChangeArrowheads="1" noCrop="1"/>
          </p:cNvPicPr>
          <p:nvPr/>
        </p:nvPicPr>
        <p:blipFill>
          <a:blip r:embed="rId3"/>
          <a:srcRect/>
          <a:stretch>
            <a:fillRect/>
          </a:stretch>
        </p:blipFill>
        <p:spPr bwMode="auto">
          <a:xfrm>
            <a:off x="7901018" y="1500174"/>
            <a:ext cx="1028700" cy="10287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 Simon</a:t>
            </a:r>
            <a:endParaRPr lang="en-CA" dirty="0"/>
          </a:p>
        </p:txBody>
      </p:sp>
      <p:sp>
        <p:nvSpPr>
          <p:cNvPr id="3" name="Content Placeholder 2"/>
          <p:cNvSpPr>
            <a:spLocks noGrp="1"/>
          </p:cNvSpPr>
          <p:nvPr>
            <p:ph idx="1"/>
          </p:nvPr>
        </p:nvSpPr>
        <p:spPr>
          <a:xfrm>
            <a:off x="2857488" y="1428736"/>
            <a:ext cx="6286512" cy="5143535"/>
          </a:xfrm>
        </p:spPr>
        <p:txBody>
          <a:bodyPr/>
          <a:lstStyle/>
          <a:p>
            <a:r>
              <a:rPr lang="en-CA" dirty="0" smtClean="0"/>
              <a:t>Herbert Simon (1916-2001)</a:t>
            </a:r>
          </a:p>
          <a:p>
            <a:r>
              <a:rPr lang="en-CA" dirty="0" smtClean="0"/>
              <a:t>[had some quote ??? About hoping to unite symbolic and behaviour approaches ???]</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67</a:t>
            </a:fld>
            <a:endParaRPr lang="en-CA" dirty="0"/>
          </a:p>
        </p:txBody>
      </p:sp>
      <p:pic>
        <p:nvPicPr>
          <p:cNvPr id="7" name="Picture 6" descr="Herbert Simon.jpg"/>
          <p:cNvPicPr>
            <a:picLocks noChangeAspect="1"/>
          </p:cNvPicPr>
          <p:nvPr/>
        </p:nvPicPr>
        <p:blipFill>
          <a:blip r:embed="rId3"/>
          <a:stretch>
            <a:fillRect/>
          </a:stretch>
        </p:blipFill>
        <p:spPr>
          <a:xfrm>
            <a:off x="-32" y="2111375"/>
            <a:ext cx="3000396" cy="4475167"/>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Philosophy &amp; Metaphysics</a:t>
            </a:r>
          </a:p>
          <a:p>
            <a:pPr lvl="1"/>
            <a:r>
              <a:rPr lang="en-CA" dirty="0" smtClean="0"/>
              <a:t>Prior to Physics as a Science</a:t>
            </a:r>
          </a:p>
          <a:p>
            <a:pPr lvl="2"/>
            <a:r>
              <a:rPr lang="en-CA" dirty="0" smtClean="0"/>
              <a:t>Rejected Change &amp; Focused on Substance (~500BC)</a:t>
            </a:r>
          </a:p>
          <a:p>
            <a:r>
              <a:rPr lang="en-CA" dirty="0" smtClean="0"/>
              <a:t>Physics as a Science</a:t>
            </a:r>
          </a:p>
          <a:p>
            <a:pPr lvl="1"/>
            <a:r>
              <a:rPr lang="en-CA" dirty="0" smtClean="0"/>
              <a:t>Came to understand Change/Motion/Process well</a:t>
            </a:r>
          </a:p>
          <a:p>
            <a:pPr lvl="1"/>
            <a:r>
              <a:rPr lang="en-CA" dirty="0" smtClean="0"/>
              <a:t>Not accessible to other fields (Cognition &amp; Philosophy)</a:t>
            </a:r>
          </a:p>
          <a:p>
            <a:r>
              <a:rPr lang="en-CA" dirty="0" smtClean="0"/>
              <a:t>Philosophy &amp; Cognition</a:t>
            </a:r>
          </a:p>
          <a:p>
            <a:pPr lvl="1"/>
            <a:r>
              <a:rPr lang="en-CA" dirty="0" smtClean="0"/>
              <a:t>Still based on ancient metaphysics</a:t>
            </a:r>
          </a:p>
          <a:p>
            <a:pPr lvl="2"/>
            <a:r>
              <a:rPr lang="en-CA" dirty="0" smtClean="0"/>
              <a:t>Will discuss </a:t>
            </a:r>
            <a:r>
              <a:rPr lang="en-CA" dirty="0" smtClean="0">
                <a:solidFill>
                  <a:srgbClr val="FF0000"/>
                </a:solidFill>
              </a:rPr>
              <a:t>negative</a:t>
            </a:r>
            <a:r>
              <a:rPr lang="en-CA" dirty="0" smtClean="0"/>
              <a:t> impacts to both</a:t>
            </a:r>
          </a:p>
          <a:p>
            <a:r>
              <a:rPr lang="en-CA" dirty="0" smtClean="0"/>
              <a:t>(Neo) Process Metaphysics</a:t>
            </a:r>
          </a:p>
          <a:p>
            <a:pPr lvl="1"/>
            <a:r>
              <a:rPr lang="en-CA" dirty="0" smtClean="0"/>
              <a:t>Accessible Formalisms (&amp; tools)</a:t>
            </a:r>
          </a:p>
          <a:p>
            <a:pPr lvl="1"/>
            <a:r>
              <a:rPr lang="en-CA" dirty="0" smtClean="0"/>
              <a:t>Will discuss </a:t>
            </a:r>
            <a:r>
              <a:rPr lang="en-CA" dirty="0" smtClean="0">
                <a:solidFill>
                  <a:srgbClr val="00B050"/>
                </a:solidFill>
              </a:rPr>
              <a:t>positive</a:t>
            </a:r>
            <a:r>
              <a:rPr lang="en-CA" dirty="0" smtClean="0"/>
              <a:t> impacts to Philosophy &amp; Cognition</a:t>
            </a:r>
          </a:p>
          <a:p>
            <a:pPr lvl="1"/>
            <a:r>
              <a:rPr lang="en-CA" dirty="0" smtClean="0"/>
              <a:t>How it can help you!</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68</a:t>
            </a:fld>
            <a:endParaRPr lang="en-CA"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TODO [Summary]</a:t>
            </a:r>
            <a:endParaRPr lang="en-CA" dirty="0"/>
          </a:p>
        </p:txBody>
      </p:sp>
      <p:sp>
        <p:nvSpPr>
          <p:cNvPr id="3" name="Content Placeholder 2"/>
          <p:cNvSpPr>
            <a:spLocks noGrp="1"/>
          </p:cNvSpPr>
          <p:nvPr>
            <p:ph idx="1"/>
          </p:nvPr>
        </p:nvSpPr>
        <p:spPr/>
        <p:txBody>
          <a:bodyPr>
            <a:normAutofit/>
          </a:bodyPr>
          <a:lstStyle/>
          <a:p>
            <a:r>
              <a:rPr lang="en-CA" dirty="0" smtClean="0"/>
              <a:t>Analytics vs. reality</a:t>
            </a:r>
          </a:p>
          <a:p>
            <a:r>
              <a:rPr lang="en-CA" dirty="0" smtClean="0"/>
              <a:t>Crisp vs. Fuzzy</a:t>
            </a:r>
          </a:p>
          <a:p>
            <a:r>
              <a:rPr lang="en-CA" dirty="0" smtClean="0"/>
              <a:t>Critique of Philosophy</a:t>
            </a:r>
          </a:p>
          <a:p>
            <a:pPr lvl="1"/>
            <a:r>
              <a:rPr lang="en-CA" dirty="0" smtClean="0"/>
              <a:t>Used to drive all sciences; Now reacting, and inward talking</a:t>
            </a:r>
          </a:p>
          <a:p>
            <a:pPr lvl="1"/>
            <a:r>
              <a:rPr lang="en-CA" dirty="0" smtClean="0"/>
              <a:t>Used to unify; now only differentiate</a:t>
            </a:r>
          </a:p>
          <a:p>
            <a:pPr lvl="1"/>
            <a:r>
              <a:rPr lang="en-CA" dirty="0" smtClean="0"/>
              <a:t>Used to be grounded; now only rational and non-empirical</a:t>
            </a:r>
            <a:endParaRPr lang="en-CA" dirty="0"/>
          </a:p>
        </p:txBody>
      </p:sp>
      <p:sp>
        <p:nvSpPr>
          <p:cNvPr id="4" name="Date Placeholder 3"/>
          <p:cNvSpPr>
            <a:spLocks noGrp="1"/>
          </p:cNvSpPr>
          <p:nvPr>
            <p:ph type="dt" sz="half" idx="10"/>
          </p:nvPr>
        </p:nvSpPr>
        <p:spPr/>
        <p:txBody>
          <a:bodyPr/>
          <a:lstStyle/>
          <a:p>
            <a:fld id="{560BDA56-9684-43C0-8915-A5185EC23A36}" type="datetime1">
              <a:rPr lang="en-CA" smtClean="0"/>
              <a:pPr/>
              <a:t>26 Feb 2009</a:t>
            </a:fld>
            <a:endParaRPr lang="en-CA" dirty="0"/>
          </a:p>
        </p:txBody>
      </p:sp>
      <p:sp>
        <p:nvSpPr>
          <p:cNvPr id="5" name="Slide Number Placeholder 4"/>
          <p:cNvSpPr>
            <a:spLocks noGrp="1"/>
          </p:cNvSpPr>
          <p:nvPr>
            <p:ph type="sldNum" sz="quarter" idx="12"/>
          </p:nvPr>
        </p:nvSpPr>
        <p:spPr/>
        <p:txBody>
          <a:bodyPr/>
          <a:lstStyle/>
          <a:p>
            <a:r>
              <a:rPr lang="en-CA" smtClean="0"/>
              <a:t>Cognition Requires Philosophy  </a:t>
            </a:r>
            <a:fld id="{B7C73C60-F9AA-4A8A-BC01-C492CA78BAD0}" type="slidenum">
              <a:rPr lang="en-CA" smtClean="0"/>
              <a:pPr/>
              <a:t>69</a:t>
            </a:fld>
            <a:endParaRPr lang="en-CA" dirty="0"/>
          </a:p>
        </p:txBody>
      </p:sp>
      <p:sp>
        <p:nvSpPr>
          <p:cNvPr id="6" name="Footer Placeholder 5"/>
          <p:cNvSpPr>
            <a:spLocks noGrp="1"/>
          </p:cNvSpPr>
          <p:nvPr>
            <p:ph type="ftr" sz="quarter" idx="11"/>
          </p:nvPr>
        </p:nvSpPr>
        <p:spPr/>
        <p:txBody>
          <a:bodyPr/>
          <a:lstStyle/>
          <a:p>
            <a:r>
              <a:rPr lang="en-CA" smtClean="0"/>
              <a:t>David Pierre Leibovitz (Carleton University)</a:t>
            </a:r>
            <a:endParaRPr lang="en-CA"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 Information</a:t>
            </a:r>
            <a:endParaRPr lang="en-CA" dirty="0"/>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7</a:t>
            </a:fld>
            <a:endParaRPr lang="en-C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Philosophy </a:t>
            </a:r>
            <a:r>
              <a:rPr lang="en-CA" dirty="0" smtClean="0">
                <a:sym typeface="Wingdings" pitchFamily="2" charset="2"/>
              </a:rPr>
              <a:t> Science</a:t>
            </a:r>
            <a:endParaRPr lang="en-CA" dirty="0"/>
          </a:p>
        </p:txBody>
      </p:sp>
      <p:sp>
        <p:nvSpPr>
          <p:cNvPr id="3" name="Content Placeholder 2"/>
          <p:cNvSpPr>
            <a:spLocks noGrp="1"/>
          </p:cNvSpPr>
          <p:nvPr>
            <p:ph idx="1"/>
          </p:nvPr>
        </p:nvSpPr>
        <p:spPr/>
        <p:txBody>
          <a:bodyPr>
            <a:normAutofit fontScale="85000" lnSpcReduction="20000"/>
          </a:bodyPr>
          <a:lstStyle/>
          <a:p>
            <a:pPr>
              <a:buNone/>
            </a:pPr>
            <a:r>
              <a:rPr lang="en-CA" dirty="0" smtClean="0"/>
              <a:t>How does philosophy contribute to Science?</a:t>
            </a:r>
          </a:p>
          <a:p>
            <a:r>
              <a:rPr lang="en-CA" dirty="0" smtClean="0"/>
              <a:t>The mother of all sciences</a:t>
            </a:r>
          </a:p>
          <a:p>
            <a:pPr lvl="1"/>
            <a:r>
              <a:rPr lang="en-CA" dirty="0" smtClean="0"/>
              <a:t>Historical (Birth of a Science of X)</a:t>
            </a:r>
          </a:p>
          <a:p>
            <a:pPr lvl="2"/>
            <a:r>
              <a:rPr lang="en-CA" dirty="0" smtClean="0"/>
              <a:t>Conceptual schema</a:t>
            </a:r>
          </a:p>
          <a:p>
            <a:pPr lvl="2"/>
            <a:r>
              <a:rPr lang="en-CA" dirty="0" smtClean="0"/>
              <a:t>Conceptual change/paradigm shifts (Kuhn)</a:t>
            </a:r>
          </a:p>
          <a:p>
            <a:pPr lvl="3"/>
            <a:r>
              <a:rPr lang="en-CA" dirty="0" smtClean="0"/>
              <a:t>Unification</a:t>
            </a:r>
          </a:p>
          <a:p>
            <a:pPr lvl="2"/>
            <a:r>
              <a:rPr lang="en-CA" dirty="0" smtClean="0"/>
              <a:t>Reduction schema (via metaphysics – not appreciated)</a:t>
            </a:r>
          </a:p>
          <a:p>
            <a:pPr lvl="1"/>
            <a:r>
              <a:rPr lang="en-CA" dirty="0" smtClean="0"/>
              <a:t>Current (Philosophy of  X)</a:t>
            </a:r>
          </a:p>
          <a:p>
            <a:pPr lvl="2"/>
            <a:r>
              <a:rPr lang="en-CA" dirty="0" smtClean="0"/>
              <a:t>Clarification (specifying, simplifying)</a:t>
            </a:r>
          </a:p>
          <a:p>
            <a:pPr lvl="2"/>
            <a:r>
              <a:rPr lang="en-CA" dirty="0" smtClean="0"/>
              <a:t>Distinctions that matter (</a:t>
            </a:r>
            <a:r>
              <a:rPr lang="en-CA" dirty="0" err="1" smtClean="0"/>
              <a:t>complexifying</a:t>
            </a:r>
            <a:r>
              <a:rPr lang="en-CA" dirty="0" smtClean="0"/>
              <a:t>, new avenues of research)</a:t>
            </a:r>
          </a:p>
          <a:p>
            <a:pPr lvl="2"/>
            <a:r>
              <a:rPr lang="en-CA" dirty="0" smtClean="0"/>
              <a:t>Relating elsewhere (starting Bridging Sciences)</a:t>
            </a:r>
          </a:p>
          <a:p>
            <a:r>
              <a:rPr lang="en-CA" dirty="0" smtClean="0"/>
              <a:t>Rationality</a:t>
            </a:r>
          </a:p>
          <a:p>
            <a:pPr lvl="1"/>
            <a:r>
              <a:rPr lang="en-CA" dirty="0" smtClean="0"/>
              <a:t>Logic and other formalisms, Noticing Fallacies</a:t>
            </a:r>
          </a:p>
          <a:p>
            <a:pPr lvl="1"/>
            <a:r>
              <a:rPr lang="en-CA" dirty="0" smtClean="0"/>
              <a:t>Scientific method (empiricism, </a:t>
            </a:r>
            <a:r>
              <a:rPr lang="en-CA" dirty="0" err="1" smtClean="0"/>
              <a:t>falsifiability</a:t>
            </a:r>
            <a:r>
              <a:rPr lang="en-CA" dirty="0" smtClean="0"/>
              <a:t>)</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70</a:t>
            </a:fld>
            <a:endParaRPr lang="en-CA"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 Newell (1973)</a:t>
            </a:r>
            <a:endParaRPr lang="en-CA" dirty="0"/>
          </a:p>
        </p:txBody>
      </p:sp>
      <p:sp>
        <p:nvSpPr>
          <p:cNvPr id="3" name="Content Placeholder 2"/>
          <p:cNvSpPr>
            <a:spLocks noGrp="1"/>
          </p:cNvSpPr>
          <p:nvPr>
            <p:ph idx="1"/>
          </p:nvPr>
        </p:nvSpPr>
        <p:spPr>
          <a:xfrm>
            <a:off x="2714612" y="1428736"/>
            <a:ext cx="6429388" cy="5143535"/>
          </a:xfrm>
        </p:spPr>
        <p:txBody>
          <a:bodyPr>
            <a:normAutofit fontScale="70000" lnSpcReduction="20000"/>
          </a:bodyPr>
          <a:lstStyle/>
          <a:p>
            <a:r>
              <a:rPr lang="en-CA" dirty="0" smtClean="0"/>
              <a:t>Allen Newell (1927-1992)</a:t>
            </a:r>
          </a:p>
          <a:p>
            <a:pPr lvl="1"/>
            <a:r>
              <a:rPr lang="en-CA" dirty="0" smtClean="0"/>
              <a:t>1956: Dartmouth Conference: Birth of AI</a:t>
            </a:r>
          </a:p>
          <a:p>
            <a:r>
              <a:rPr lang="en-CA" dirty="0" smtClean="0"/>
              <a:t>1973: </a:t>
            </a:r>
            <a:r>
              <a:rPr lang="en-CA" i="1" dirty="0" smtClean="0"/>
              <a:t>You can’t play 20 questions with nature and win</a:t>
            </a:r>
            <a:endParaRPr lang="en-CA" dirty="0" smtClean="0"/>
          </a:p>
          <a:p>
            <a:pPr lvl="1"/>
            <a:r>
              <a:rPr lang="en-CA" dirty="0" smtClean="0"/>
              <a:t>Matters become muddier with time</a:t>
            </a:r>
          </a:p>
          <a:p>
            <a:pPr lvl="2"/>
            <a:r>
              <a:rPr lang="en-CA" dirty="0" smtClean="0"/>
              <a:t>[wrong conceptions; chasing surface features]</a:t>
            </a:r>
          </a:p>
          <a:p>
            <a:pPr lvl="1"/>
            <a:r>
              <a:rPr lang="en-CA" dirty="0" smtClean="0"/>
              <a:t>Never-ending series of clarifying experiments</a:t>
            </a:r>
          </a:p>
          <a:p>
            <a:pPr lvl="2"/>
            <a:r>
              <a:rPr lang="en-CA" dirty="0" smtClean="0"/>
              <a:t>[Just like philosophy! </a:t>
            </a:r>
            <a:r>
              <a:rPr lang="en-CA" dirty="0" smtClean="0">
                <a:sym typeface="Wingdings" pitchFamily="2" charset="2"/>
              </a:rPr>
              <a:t></a:t>
            </a:r>
            <a:r>
              <a:rPr lang="en-CA" dirty="0" smtClean="0"/>
              <a:t> Not yet a (mature) science!]</a:t>
            </a:r>
          </a:p>
          <a:p>
            <a:pPr lvl="1"/>
            <a:r>
              <a:rPr lang="en-CA" dirty="0" smtClean="0"/>
              <a:t>Oversimplified Dichotomies</a:t>
            </a:r>
          </a:p>
          <a:p>
            <a:pPr lvl="1"/>
            <a:r>
              <a:rPr lang="en-CA" dirty="0" smtClean="0"/>
              <a:t>Research model will not “add up”</a:t>
            </a:r>
          </a:p>
          <a:p>
            <a:pPr lvl="2"/>
            <a:r>
              <a:rPr lang="en-CA" dirty="0" smtClean="0"/>
              <a:t>[The hard part is always shifted elsewhere]</a:t>
            </a:r>
          </a:p>
          <a:p>
            <a:pPr lvl="1"/>
            <a:r>
              <a:rPr lang="en-CA" dirty="0" smtClean="0"/>
              <a:t>Suggests</a:t>
            </a:r>
          </a:p>
          <a:p>
            <a:pPr lvl="2"/>
            <a:r>
              <a:rPr lang="en-CA" dirty="0" smtClean="0"/>
              <a:t>Model (invariant) control structures</a:t>
            </a:r>
          </a:p>
          <a:p>
            <a:pPr lvl="3"/>
            <a:r>
              <a:rPr lang="en-CA" dirty="0" smtClean="0"/>
              <a:t>[just as non-integrated today. A baby’s mind?]</a:t>
            </a:r>
          </a:p>
          <a:p>
            <a:pPr lvl="2"/>
            <a:r>
              <a:rPr lang="en-CA" dirty="0" smtClean="0"/>
              <a:t>Integrated Systems (for unity)</a:t>
            </a:r>
          </a:p>
          <a:p>
            <a:pPr lvl="3"/>
            <a:r>
              <a:rPr lang="en-CA" dirty="0" smtClean="0">
                <a:solidFill>
                  <a:srgbClr val="FF0000"/>
                </a:solidFill>
              </a:rPr>
              <a:t>Normal means of science might not suffice!</a:t>
            </a:r>
          </a:p>
          <a:p>
            <a:pPr lvl="4"/>
            <a:r>
              <a:rPr lang="en-CA" dirty="0" smtClean="0"/>
              <a:t>[Understand reductionism]</a:t>
            </a:r>
          </a:p>
          <a:p>
            <a:pPr lvl="4"/>
            <a:r>
              <a:rPr lang="en-CA" dirty="0" smtClean="0"/>
              <a:t>[need new metaphysics]</a:t>
            </a:r>
          </a:p>
          <a:p>
            <a:pPr lvl="4"/>
            <a:r>
              <a:rPr lang="en-CA" dirty="0" smtClean="0"/>
              <a:t>[need breadth]</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71</a:t>
            </a:fld>
            <a:endParaRPr lang="en-CA" dirty="0"/>
          </a:p>
        </p:txBody>
      </p:sp>
      <p:pic>
        <p:nvPicPr>
          <p:cNvPr id="7" name="Picture 6" descr="Allen Newell.gif"/>
          <p:cNvPicPr>
            <a:picLocks noChangeAspect="1"/>
          </p:cNvPicPr>
          <p:nvPr/>
        </p:nvPicPr>
        <p:blipFill>
          <a:blip r:embed="rId3"/>
          <a:srcRect l="21564" r="16135" b="19558"/>
          <a:stretch>
            <a:fillRect/>
          </a:stretch>
        </p:blipFill>
        <p:spPr>
          <a:xfrm>
            <a:off x="-32" y="2648677"/>
            <a:ext cx="3000396" cy="3923595"/>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 Newell (1990)</a:t>
            </a:r>
            <a:endParaRPr lang="en-CA" dirty="0"/>
          </a:p>
        </p:txBody>
      </p:sp>
      <p:sp>
        <p:nvSpPr>
          <p:cNvPr id="3" name="Content Placeholder 2"/>
          <p:cNvSpPr>
            <a:spLocks noGrp="1"/>
          </p:cNvSpPr>
          <p:nvPr>
            <p:ph idx="1"/>
          </p:nvPr>
        </p:nvSpPr>
        <p:spPr/>
        <p:txBody>
          <a:bodyPr>
            <a:normAutofit/>
          </a:bodyPr>
          <a:lstStyle/>
          <a:p>
            <a:r>
              <a:rPr lang="en-CA" dirty="0" smtClean="0"/>
              <a:t>1990: </a:t>
            </a:r>
            <a:r>
              <a:rPr lang="en-CA" i="1" dirty="0" smtClean="0"/>
              <a:t>Unified Theories of Cognition</a:t>
            </a:r>
          </a:p>
          <a:p>
            <a:pPr lvl="1"/>
            <a:r>
              <a:rPr lang="en-CA" i="1" dirty="0" smtClean="0"/>
              <a:t>Holism/Integration/Unity is a “fantasy” in practice</a:t>
            </a:r>
          </a:p>
          <a:p>
            <a:pPr lvl="1"/>
            <a:r>
              <a:rPr lang="en-CA" i="1" dirty="0" smtClean="0"/>
              <a:t>Prioritized list of investigation</a:t>
            </a:r>
          </a:p>
          <a:p>
            <a:pPr lvl="2"/>
            <a:r>
              <a:rPr lang="en-CA" i="1" dirty="0" smtClean="0"/>
              <a:t>Focus on integrative control</a:t>
            </a:r>
          </a:p>
          <a:p>
            <a:pPr lvl="2"/>
            <a:r>
              <a:rPr lang="en-CA" i="1" dirty="0" smtClean="0"/>
              <a:t>[Who does so?]</a:t>
            </a:r>
            <a:endParaRPr lang="en-CA" dirty="0" smtClean="0"/>
          </a:p>
          <a:p>
            <a:r>
              <a:rPr lang="en-CA" dirty="0" smtClean="0"/>
              <a:t>Today:</a:t>
            </a:r>
          </a:p>
          <a:p>
            <a:pPr lvl="1"/>
            <a:r>
              <a:rPr lang="en-CA" dirty="0" smtClean="0"/>
              <a:t>Just as bad</a:t>
            </a:r>
          </a:p>
          <a:p>
            <a:pPr lvl="1"/>
            <a:r>
              <a:rPr lang="en-CA" dirty="0" smtClean="0"/>
              <a:t>Hundreds of disparate control models (ACT-R, etc) not integrated nor adding up</a:t>
            </a:r>
          </a:p>
          <a:p>
            <a:pPr lvl="1"/>
            <a:r>
              <a:rPr lang="en-CA" dirty="0" smtClean="0"/>
              <a:t>Need a systems approach [but why?]</a:t>
            </a:r>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72</a:t>
            </a:fld>
            <a:endParaRPr lang="en-CA"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 </a:t>
            </a:r>
            <a:r>
              <a:rPr lang="en-CA" dirty="0" err="1" smtClean="0"/>
              <a:t>Bibel</a:t>
            </a:r>
            <a:endParaRPr lang="en-CA" dirty="0"/>
          </a:p>
        </p:txBody>
      </p:sp>
      <p:sp>
        <p:nvSpPr>
          <p:cNvPr id="3" name="Content Placeholder 2"/>
          <p:cNvSpPr>
            <a:spLocks noGrp="1"/>
          </p:cNvSpPr>
          <p:nvPr>
            <p:ph idx="1"/>
          </p:nvPr>
        </p:nvSpPr>
        <p:spPr>
          <a:xfrm>
            <a:off x="2857488" y="1428736"/>
            <a:ext cx="6286512" cy="5143535"/>
          </a:xfrm>
        </p:spPr>
        <p:txBody>
          <a:bodyPr/>
          <a:lstStyle/>
          <a:p>
            <a:r>
              <a:rPr lang="en-CA" dirty="0" smtClean="0"/>
              <a:t>Wolfgang </a:t>
            </a:r>
            <a:r>
              <a:rPr lang="en-CA" dirty="0" err="1" smtClean="0"/>
              <a:t>Bibel</a:t>
            </a:r>
            <a:r>
              <a:rPr lang="en-CA" dirty="0" smtClean="0"/>
              <a:t> (1938)</a:t>
            </a:r>
          </a:p>
          <a:p>
            <a:pPr lvl="1"/>
            <a:r>
              <a:rPr lang="en-CA" dirty="0" smtClean="0"/>
              <a:t>German AI Founder</a:t>
            </a:r>
          </a:p>
          <a:p>
            <a:r>
              <a:rPr lang="en-CA" dirty="0" smtClean="0"/>
              <a:t>2000: in “</a:t>
            </a:r>
            <a:r>
              <a:rPr lang="en-CA" i="1" dirty="0" smtClean="0"/>
              <a:t>AI's greatest trends and controversies” (Hearst &amp; Hirsh)</a:t>
            </a:r>
          </a:p>
          <a:p>
            <a:pPr lvl="1"/>
            <a:r>
              <a:rPr lang="en-CA" dirty="0" smtClean="0"/>
              <a:t>Too many specialized logics</a:t>
            </a:r>
          </a:p>
          <a:p>
            <a:pPr lvl="2"/>
            <a:r>
              <a:rPr lang="en-CA" dirty="0" smtClean="0">
                <a:solidFill>
                  <a:srgbClr val="FF0000"/>
                </a:solidFill>
              </a:rPr>
              <a:t>[Metaphysical separation of substance and action]</a:t>
            </a:r>
          </a:p>
          <a:p>
            <a:pPr lvl="1"/>
            <a:r>
              <a:rPr lang="en-CA" dirty="0" smtClean="0"/>
              <a:t>Integrated into a “single powerful, and yet uniform system”</a:t>
            </a:r>
          </a:p>
          <a:p>
            <a:pPr lvl="2"/>
            <a:r>
              <a:rPr lang="en-CA" dirty="0" smtClean="0">
                <a:solidFill>
                  <a:srgbClr val="00B050"/>
                </a:solidFill>
              </a:rPr>
              <a:t>[Process Metaphysics]</a:t>
            </a:r>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73</a:t>
            </a:fld>
            <a:endParaRPr lang="en-CA" dirty="0"/>
          </a:p>
        </p:txBody>
      </p:sp>
      <p:pic>
        <p:nvPicPr>
          <p:cNvPr id="9" name="Picture 8" descr="bibel_Web2.jpg"/>
          <p:cNvPicPr>
            <a:picLocks noChangeAspect="1"/>
          </p:cNvPicPr>
          <p:nvPr/>
        </p:nvPicPr>
        <p:blipFill>
          <a:blip r:embed="rId3"/>
          <a:srcRect l="18483" t="9952" r="34597" b="23223"/>
          <a:stretch>
            <a:fillRect/>
          </a:stretch>
        </p:blipFill>
        <p:spPr>
          <a:xfrm>
            <a:off x="-32" y="2298981"/>
            <a:ext cx="3000396" cy="42732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Metaphysics </a:t>
            </a:r>
            <a:r>
              <a:rPr lang="en-CA" dirty="0" smtClean="0"/>
              <a:t>Frustrations</a:t>
            </a:r>
            <a:endParaRPr lang="en-CA" dirty="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8</a:t>
            </a:fld>
            <a:endParaRPr lang="en-CA" dirty="0"/>
          </a:p>
        </p:txBody>
      </p:sp>
      <p:pic>
        <p:nvPicPr>
          <p:cNvPr id="1026" name="Picture 2" descr="C:\Users\David\Documents\CogSci\Literature\People\Kant, Immanuel\immanuel_kant.jpg"/>
          <p:cNvPicPr>
            <a:picLocks noChangeAspect="1" noChangeArrowheads="1"/>
          </p:cNvPicPr>
          <p:nvPr/>
        </p:nvPicPr>
        <p:blipFill>
          <a:blip r:embed="rId3"/>
          <a:srcRect/>
          <a:stretch>
            <a:fillRect/>
          </a:stretch>
        </p:blipFill>
        <p:spPr bwMode="auto">
          <a:xfrm>
            <a:off x="0" y="1510636"/>
            <a:ext cx="4286248" cy="5347364"/>
          </a:xfrm>
          <a:prstGeom prst="rect">
            <a:avLst/>
          </a:prstGeom>
          <a:noFill/>
        </p:spPr>
      </p:pic>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dirty="0" smtClean="0"/>
              <a:t>David Pierre Leibovitz (Carleton University)</a:t>
            </a:r>
          </a:p>
        </p:txBody>
      </p:sp>
      <p:sp>
        <p:nvSpPr>
          <p:cNvPr id="8" name="Oval Callout 7"/>
          <p:cNvSpPr/>
          <p:nvPr/>
        </p:nvSpPr>
        <p:spPr>
          <a:xfrm>
            <a:off x="3643306" y="1785926"/>
            <a:ext cx="5357850" cy="2500330"/>
          </a:xfrm>
          <a:prstGeom prst="wedgeEllipseCallout">
            <a:avLst>
              <a:gd name="adj1" fmla="val -48596"/>
              <a:gd name="adj2" fmla="val 6488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2400" b="1" dirty="0" smtClean="0"/>
              <a:t>Metaphysics is a dark ocean without shores or lighthouse, strewn with many a philosophic wreck.</a:t>
            </a:r>
            <a:br>
              <a:rPr lang="en-CA" sz="2400" b="1" dirty="0" smtClean="0"/>
            </a:br>
            <a:r>
              <a:rPr lang="en-CA" sz="2400" b="1" dirty="0" smtClean="0"/>
              <a:t>– Immanuel Kant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How we view and decompose the world</a:t>
            </a:r>
          </a:p>
          <a:p>
            <a:endParaRPr lang="en-CA" dirty="0" smtClean="0"/>
          </a:p>
          <a:p>
            <a:r>
              <a:rPr lang="en-CA" dirty="0" smtClean="0"/>
              <a:t>History</a:t>
            </a:r>
          </a:p>
          <a:p>
            <a:pPr lvl="1"/>
            <a:r>
              <a:rPr lang="en-CA" dirty="0" smtClean="0"/>
              <a:t>~500 BC Process Metaphysics lost out to Substance Metaphysics</a:t>
            </a:r>
          </a:p>
          <a:p>
            <a:pPr lvl="2"/>
            <a:r>
              <a:rPr lang="en-CA" dirty="0" smtClean="0"/>
              <a:t>Due to bad timing</a:t>
            </a:r>
          </a:p>
          <a:p>
            <a:pPr lvl="1"/>
            <a:r>
              <a:rPr lang="en-CA" dirty="0" smtClean="0"/>
              <a:t>~1900 AD Physics implicitly rewrote metaphysics for themselves with great success</a:t>
            </a:r>
          </a:p>
          <a:p>
            <a:pPr lvl="2"/>
            <a:r>
              <a:rPr lang="en-CA" dirty="0" smtClean="0"/>
              <a:t>Huge foundation of Substance Philosophy to overcome</a:t>
            </a:r>
          </a:p>
          <a:p>
            <a:pPr lvl="1"/>
            <a:r>
              <a:rPr lang="en-CA" dirty="0" smtClean="0"/>
              <a:t>Philosophy of Cognition and Cognitive Science are still thrashing</a:t>
            </a:r>
          </a:p>
          <a:p>
            <a:pPr lvl="2"/>
            <a:r>
              <a:rPr lang="en-CA" dirty="0" smtClean="0"/>
              <a:t>Is it time to put physics explicitly back into metaphysics?</a:t>
            </a:r>
          </a:p>
          <a:p>
            <a:pPr lvl="1"/>
            <a:endParaRPr lang="en-CA" dirty="0"/>
          </a:p>
        </p:txBody>
      </p:sp>
      <p:sp>
        <p:nvSpPr>
          <p:cNvPr id="4" name="Date Placeholder 3"/>
          <p:cNvSpPr>
            <a:spLocks noGrp="1"/>
          </p:cNvSpPr>
          <p:nvPr>
            <p:ph type="dt" sz="half" idx="10"/>
          </p:nvPr>
        </p:nvSpPr>
        <p:spPr/>
        <p:txBody>
          <a:bodyPr/>
          <a:lstStyle/>
          <a:p>
            <a:fld id="{89F562BA-A224-47CD-82BA-1FD91EEA6155}" type="datetime1">
              <a:rPr lang="en-CA" smtClean="0"/>
              <a:pPr/>
              <a:t>26 Feb 2009</a:t>
            </a:fld>
            <a:endParaRPr lang="en-CA"/>
          </a:p>
        </p:txBody>
      </p:sp>
      <p:sp>
        <p:nvSpPr>
          <p:cNvPr id="5" name="Footer Placeholder 4"/>
          <p:cNvSpPr>
            <a:spLocks noGrp="1"/>
          </p:cNvSpPr>
          <p:nvPr>
            <p:ph type="ftr" sz="quarter" idx="11"/>
          </p:nvPr>
        </p:nvSpPr>
        <p:spPr/>
        <p:txBody>
          <a:bodyPr/>
          <a:lstStyle/>
          <a:p>
            <a:r>
              <a:rPr lang="en-CA" smtClean="0"/>
              <a:t>David Pierre Leibovitz (Carleton University)</a:t>
            </a:r>
            <a:endParaRPr lang="en-CA" dirty="0" smtClean="0"/>
          </a:p>
        </p:txBody>
      </p:sp>
      <p:sp>
        <p:nvSpPr>
          <p:cNvPr id="6" name="Slide Number Placeholder 5"/>
          <p:cNvSpPr>
            <a:spLocks noGrp="1"/>
          </p:cNvSpPr>
          <p:nvPr>
            <p:ph type="sldNum" sz="quarter" idx="12"/>
          </p:nvPr>
        </p:nvSpPr>
        <p:spPr/>
        <p:txBody>
          <a:bodyPr/>
          <a:lstStyle/>
          <a:p>
            <a:r>
              <a:rPr lang="en-CA" smtClean="0"/>
              <a:t>Cognition Requires Philosophy  </a:t>
            </a:r>
            <a:fld id="{B7C73C60-F9AA-4A8A-BC01-C492CA78BAD0}" type="slidenum">
              <a:rPr lang="en-CA" smtClean="0"/>
              <a:pPr/>
              <a:t>9</a:t>
            </a:fld>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a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26828</TotalTime>
  <Words>8015</Words>
  <Application>Microsoft Office PowerPoint</Application>
  <PresentationFormat>On-screen Show (4:3)</PresentationFormat>
  <Paragraphs>1363</Paragraphs>
  <Slides>73</Slides>
  <Notes>43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Brain</vt:lpstr>
      <vt:lpstr>Cognition Requires Philosophy (in progress...)</vt:lpstr>
      <vt:lpstr>Agenda</vt:lpstr>
      <vt:lpstr>Problem Statement</vt:lpstr>
      <vt:lpstr>Line of Argument</vt:lpstr>
      <vt:lpstr>Frustrations  Topic</vt:lpstr>
      <vt:lpstr>Show</vt:lpstr>
      <vt:lpstr>Background Information</vt:lpstr>
      <vt:lpstr>Metaphysics Frustrations</vt:lpstr>
      <vt:lpstr>Metaphysics</vt:lpstr>
      <vt:lpstr>Philosophy Frustrations</vt:lpstr>
      <vt:lpstr>Formal Philosophy</vt:lpstr>
      <vt:lpstr>Introduction</vt:lpstr>
      <vt:lpstr>Philosophy/Science Framework</vt:lpstr>
      <vt:lpstr>Metaphysics – Foundation of All</vt:lpstr>
      <vt:lpstr>Metaphysics Is?</vt:lpstr>
      <vt:lpstr>Metaphysics Does</vt:lpstr>
      <vt:lpstr>Its all about Change</vt:lpstr>
      <vt:lpstr>Heraclitus (535-475 BC)</vt:lpstr>
      <vt:lpstr>Process Metaphysics Failed – Why?</vt:lpstr>
      <vt:lpstr>Then Current Mathematics</vt:lpstr>
      <vt:lpstr>Speed at Heraclitus Time?</vt:lpstr>
      <vt:lpstr>Speed/Time Measurement</vt:lpstr>
      <vt:lpstr>Zeno of Elea (490–430 BC)</vt:lpstr>
      <vt:lpstr>Zeno Interpreted Today</vt:lpstr>
      <vt:lpstr>Computer Metaphor</vt:lpstr>
      <vt:lpstr>Substance Metaphysics </vt:lpstr>
      <vt:lpstr>Physics</vt:lpstr>
      <vt:lpstr>Physics/Math – History of Change</vt:lpstr>
      <vt:lpstr>Science  Philosophy</vt:lpstr>
      <vt:lpstr>Science X  Philosophy X</vt:lpstr>
      <vt:lpstr>Science X  Philosophy Y</vt:lpstr>
      <vt:lpstr>Process Metaphysics – Simple Process Example</vt:lpstr>
      <vt:lpstr>Process Metaphysics – Simple Process Ensemble</vt:lpstr>
      <vt:lpstr>Metaphysics Comparison</vt:lpstr>
      <vt:lpstr>Philosophy of Philosophy</vt:lpstr>
      <vt:lpstr>Birth of a Science</vt:lpstr>
      <vt:lpstr>Birthing a Science - Historical</vt:lpstr>
      <vt:lpstr>Is Cognition Too Complex?</vt:lpstr>
      <vt:lpstr>(Anti)Reducing Complexity</vt:lpstr>
      <vt:lpstr>Intangibles</vt:lpstr>
      <vt:lpstr>Intangible Reduction</vt:lpstr>
      <vt:lpstr>Many Intangibles</vt:lpstr>
      <vt:lpstr>Mind Reduction?</vt:lpstr>
      <vt:lpstr>Computer Reduction Issues</vt:lpstr>
      <vt:lpstr>Unification – Not</vt:lpstr>
      <vt:lpstr>Unification Requirements</vt:lpstr>
      <vt:lpstr>Unification via Induction</vt:lpstr>
      <vt:lpstr>Unification - Why</vt:lpstr>
      <vt:lpstr>Metaphysical Unification</vt:lpstr>
      <vt:lpstr>Process Network Example</vt:lpstr>
      <vt:lpstr>Philosophy  Science</vt:lpstr>
      <vt:lpstr>What can Philosophy do for You? Short Term</vt:lpstr>
      <vt:lpstr>What can Philosophy do for You? Long Term</vt:lpstr>
      <vt:lpstr>Status of Cognitive Science</vt:lpstr>
      <vt:lpstr>Conclusion -  From a Cognitive Science Perspective</vt:lpstr>
      <vt:lpstr>PS.</vt:lpstr>
      <vt:lpstr>Q &amp; A</vt:lpstr>
      <vt:lpstr>Reference or Deleted Material</vt:lpstr>
      <vt:lpstr>Pedagogy – State of Affairs</vt:lpstr>
      <vt:lpstr>Pedagogy - Suggestions</vt:lpstr>
      <vt:lpstr>Keywords (Areas Covered)</vt:lpstr>
      <vt:lpstr>About Me</vt:lpstr>
      <vt:lpstr>Confession</vt:lpstr>
      <vt:lpstr>Presentation Purpose</vt:lpstr>
      <vt:lpstr>Result Summary</vt:lpstr>
      <vt:lpstr>Doctor of Philosophy</vt:lpstr>
      <vt:lpstr>Problem - Simon</vt:lpstr>
      <vt:lpstr>Summary</vt:lpstr>
      <vt:lpstr>TODO [Summary]</vt:lpstr>
      <vt:lpstr>Philosophy  Science</vt:lpstr>
      <vt:lpstr>Problem – Newell (1973)</vt:lpstr>
      <vt:lpstr>Problem – Newell (1990)</vt:lpstr>
      <vt:lpstr>Problem - Bibel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Requires Philosophy</dc:title>
  <dc:creator>David Pierre Leibovitz</dc:creator>
  <cp:lastModifiedBy>David Pierre Leibovitz</cp:lastModifiedBy>
  <cp:revision>1236</cp:revision>
  <dcterms:created xsi:type="dcterms:W3CDTF">2009-01-12T17:34:23Z</dcterms:created>
  <dcterms:modified xsi:type="dcterms:W3CDTF">2009-02-26T17:51:49Z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TC300040801033</vt:lpwstr>
  </property>
</Properties>
</file>